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ms-office.legacyDiagramTex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embeddings/oleObject1.bin" ContentType="application/vnd.openxmlformats-officedocument.oleObject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embeddings/oleObject2.bin" ContentType="application/vnd.openxmlformats-officedocument.oleObject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legacyDocTextInfo.bin" ContentType="application/vnd.ms-office.legacyDocTextInfo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256" r:id="rId2"/>
    <p:sldId id="257" r:id="rId3"/>
    <p:sldId id="403" r:id="rId4"/>
    <p:sldId id="259" r:id="rId5"/>
    <p:sldId id="268" r:id="rId6"/>
    <p:sldId id="404" r:id="rId7"/>
    <p:sldId id="387" r:id="rId8"/>
    <p:sldId id="616" r:id="rId9"/>
    <p:sldId id="617" r:id="rId10"/>
    <p:sldId id="618" r:id="rId11"/>
    <p:sldId id="619" r:id="rId12"/>
    <p:sldId id="640" r:id="rId13"/>
    <p:sldId id="410" r:id="rId14"/>
    <p:sldId id="411" r:id="rId15"/>
    <p:sldId id="412" r:id="rId16"/>
    <p:sldId id="413" r:id="rId17"/>
    <p:sldId id="414" r:id="rId18"/>
    <p:sldId id="415" r:id="rId19"/>
    <p:sldId id="344" r:id="rId20"/>
    <p:sldId id="345" r:id="rId21"/>
    <p:sldId id="392" r:id="rId22"/>
    <p:sldId id="355" r:id="rId23"/>
    <p:sldId id="584" r:id="rId24"/>
    <p:sldId id="559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30" r:id="rId36"/>
    <p:sldId id="431" r:id="rId37"/>
    <p:sldId id="366" r:id="rId38"/>
    <p:sldId id="566" r:id="rId39"/>
    <p:sldId id="573" r:id="rId40"/>
    <p:sldId id="356" r:id="rId41"/>
    <p:sldId id="583" r:id="rId42"/>
    <p:sldId id="558" r:id="rId43"/>
    <p:sldId id="435" r:id="rId44"/>
    <p:sldId id="436" r:id="rId45"/>
    <p:sldId id="437" r:id="rId46"/>
    <p:sldId id="438" r:id="rId47"/>
    <p:sldId id="439" r:id="rId48"/>
    <p:sldId id="444" r:id="rId49"/>
    <p:sldId id="445" r:id="rId50"/>
    <p:sldId id="446" r:id="rId51"/>
    <p:sldId id="447" r:id="rId52"/>
    <p:sldId id="448" r:id="rId53"/>
    <p:sldId id="565" r:id="rId54"/>
    <p:sldId id="585" r:id="rId55"/>
    <p:sldId id="586" r:id="rId56"/>
    <p:sldId id="587" r:id="rId57"/>
    <p:sldId id="588" r:id="rId58"/>
    <p:sldId id="589" r:id="rId59"/>
    <p:sldId id="590" r:id="rId60"/>
    <p:sldId id="556" r:id="rId61"/>
    <p:sldId id="472" r:id="rId62"/>
    <p:sldId id="473" r:id="rId63"/>
    <p:sldId id="474" r:id="rId64"/>
    <p:sldId id="475" r:id="rId65"/>
    <p:sldId id="476" r:id="rId66"/>
    <p:sldId id="477" r:id="rId67"/>
    <p:sldId id="546" r:id="rId68"/>
    <p:sldId id="547" r:id="rId69"/>
    <p:sldId id="548" r:id="rId70"/>
    <p:sldId id="549" r:id="rId71"/>
    <p:sldId id="550" r:id="rId72"/>
    <p:sldId id="572" r:id="rId73"/>
    <p:sldId id="570" r:id="rId74"/>
    <p:sldId id="577" r:id="rId75"/>
    <p:sldId id="484" r:id="rId76"/>
    <p:sldId id="579" r:id="rId77"/>
    <p:sldId id="554" r:id="rId78"/>
    <p:sldId id="591" r:id="rId79"/>
    <p:sldId id="592" r:id="rId80"/>
    <p:sldId id="593" r:id="rId81"/>
    <p:sldId id="594" r:id="rId82"/>
    <p:sldId id="595" r:id="rId83"/>
    <p:sldId id="596" r:id="rId84"/>
    <p:sldId id="597" r:id="rId85"/>
    <p:sldId id="598" r:id="rId86"/>
    <p:sldId id="599" r:id="rId87"/>
    <p:sldId id="600" r:id="rId88"/>
    <p:sldId id="601" r:id="rId89"/>
    <p:sldId id="602" r:id="rId90"/>
    <p:sldId id="603" r:id="rId91"/>
    <p:sldId id="604" r:id="rId92"/>
    <p:sldId id="501" r:id="rId93"/>
    <p:sldId id="502" r:id="rId94"/>
    <p:sldId id="503" r:id="rId95"/>
    <p:sldId id="504" r:id="rId96"/>
    <p:sldId id="607" r:id="rId97"/>
    <p:sldId id="608" r:id="rId98"/>
    <p:sldId id="609" r:id="rId99"/>
    <p:sldId id="610" r:id="rId100"/>
    <p:sldId id="611" r:id="rId101"/>
    <p:sldId id="612" r:id="rId102"/>
    <p:sldId id="613" r:id="rId103"/>
    <p:sldId id="614" r:id="rId104"/>
    <p:sldId id="615" r:id="rId105"/>
    <p:sldId id="507" r:id="rId106"/>
    <p:sldId id="508" r:id="rId107"/>
    <p:sldId id="509" r:id="rId108"/>
    <p:sldId id="510" r:id="rId109"/>
    <p:sldId id="515" r:id="rId110"/>
    <p:sldId id="571" r:id="rId111"/>
    <p:sldId id="578" r:id="rId112"/>
    <p:sldId id="519" r:id="rId113"/>
    <p:sldId id="520" r:id="rId114"/>
    <p:sldId id="521" r:id="rId115"/>
    <p:sldId id="265" r:id="rId116"/>
    <p:sldId id="283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235" autoAdjust="0"/>
    <p:restoredTop sz="94660"/>
  </p:normalViewPr>
  <p:slideViewPr>
    <p:cSldViewPr>
      <p:cViewPr varScale="1">
        <p:scale>
          <a:sx n="50" d="100"/>
          <a:sy n="50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8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06/relationships/legacyDocTextInfo" Target="legacyDocTextInfo.bin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3" Type="http://schemas.microsoft.com/office/2006/relationships/legacyDiagramText" Target="legacyDiagramText3.bin"/><Relationship Id="rId2" Type="http://schemas.microsoft.com/office/2006/relationships/legacyDiagramText" Target="legacyDiagramText2.bin"/><Relationship Id="rId1" Type="http://schemas.microsoft.com/office/2006/relationships/legacyDiagramText" Target="legacyDiagramText1.bin"/><Relationship Id="rId4" Type="http://schemas.microsoft.com/office/2006/relationships/legacyDiagramText" Target="legacyDiagramText4.bin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894EF-B93C-4B6D-8FB8-8960BCB5A269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A4A95-7A0B-4549-9352-6E6525D64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07A98-9A18-4E47-AF94-789022A0201E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5F52E-BA8C-4FAB-BCFA-C67A14D9C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9C0054-F09F-4668-8980-66E2272F88C3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282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58EE297-C132-45E1-98B2-3C50C12EB0CC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A7DB1-2AF2-4AE4-AF26-B84440B5B72C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384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76FA2F4-738B-4F6E-9BA0-598E4A982D10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C66F1-6DF3-4430-ACBF-E8A26ACF1725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486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71681EF-0876-472A-9AB6-FC7FCB56AAAB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EAC640-853B-42DA-8D60-CB8396743AC6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58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86B4042-EDB8-4287-B50B-1BD35713FC55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29DB9-E499-4F4D-8655-09AAA6E8B246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691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2D621D2-0326-463D-A482-717FF700031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8A4C0-B022-4919-A34E-2B0B417D99EC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794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5FC3237-D710-4CED-8338-779FC95BA64D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263ED6-60B4-4034-9638-A7233793A040}" type="slidenum">
              <a:rPr lang="en-US" altLang="zh-TW" smtClean="0"/>
              <a:pPr/>
              <a:t>46</a:t>
            </a:fld>
            <a:endParaRPr lang="en-US" altLang="zh-TW" smtClean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896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801D277-3F47-43C7-B66F-55FCE8B04B77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FA782-EA67-4C21-90A9-5C075AA8C128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998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CD5273F-B942-44AA-866B-72E0D4208A49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52A96-A5DA-439B-B499-995AA60F391F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101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C863FBA-3138-4497-8622-D00FCD44ECF0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7B35A-6982-4710-8A5D-3F604032300B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203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E1A550D-0B43-4C5D-BF05-25C7DECF6CB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2DA1CD-0181-44C5-A599-DD39C126B2EA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306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F1E63F4-124A-45CE-942D-4B4ABCBFC06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E7FE9A-DE48-4D45-BC37-76C6630F6709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0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6B3C22D-4F39-4A33-9110-EF08D899ED0C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B79C5-F063-43DB-96D5-517236F40600}" type="slidenum">
              <a:rPr lang="en-US" altLang="zh-TW" smtClean="0"/>
              <a:pPr/>
              <a:t>52</a:t>
            </a:fld>
            <a:endParaRPr lang="en-US" altLang="zh-TW" smtClean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510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A8B4102-9CE7-4C34-9970-275C728DA9D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F83F7-EF04-4569-846D-FB9CFEBCCB91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613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6FFA229-44B0-466E-86D6-B7F90A34CB52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18673-DABF-4A15-8F32-B45C4AA9CBAE}" type="slidenum">
              <a:rPr lang="en-US" altLang="zh-TW" smtClean="0"/>
              <a:pPr/>
              <a:t>62</a:t>
            </a:fld>
            <a:endParaRPr lang="en-US" altLang="zh-TW" smtClean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2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015EEB2-4A52-4B3C-A1A2-A0FB10FC8275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873CB7-48F6-499D-8C7E-064AF539C82A}" type="slidenum">
              <a:rPr lang="en-US" altLang="zh-TW" smtClean="0"/>
              <a:pPr/>
              <a:t>63</a:t>
            </a:fld>
            <a:endParaRPr lang="en-US" altLang="zh-TW" smtClean="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534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98A57DE-B30C-4D43-9E51-4C0E0CB9C6EF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DDD61-6530-43A7-8835-7EE193FD415A}" type="slidenum">
              <a:rPr lang="en-US" altLang="zh-TW" smtClean="0"/>
              <a:pPr/>
              <a:t>64</a:t>
            </a:fld>
            <a:endParaRPr lang="en-US" altLang="zh-TW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637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12DB3A4-02BA-454A-9E16-CCF4E9ECB39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D82C0-64C5-44A7-9BD5-C1EA23F2BCBF}" type="slidenum">
              <a:rPr lang="en-US" altLang="zh-TW" smtClean="0"/>
              <a:pPr/>
              <a:t>65</a:t>
            </a:fld>
            <a:endParaRPr lang="en-US" altLang="zh-TW" smtClean="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739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46F17BF-9A02-4A70-A7B8-990FBEB8C57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3AEC24-72F4-4C39-A8F2-447139EE4274}" type="slidenum">
              <a:rPr lang="en-US" altLang="zh-TW" smtClean="0"/>
              <a:pPr/>
              <a:t>66</a:t>
            </a:fld>
            <a:endParaRPr lang="en-US" altLang="zh-TW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842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482B340-4448-4D52-BB41-F006AE603B6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47EAF3-490C-43BA-8E1A-18CEAE773A8D}" type="slidenum">
              <a:rPr lang="en-US" altLang="zh-TW" smtClean="0"/>
              <a:pPr/>
              <a:t>67</a:t>
            </a:fld>
            <a:endParaRPr lang="en-US" altLang="zh-TW" smtClean="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944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6A9339A-DC54-40C3-B934-4731E6F980BC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40D60-A79B-4D0C-B625-6541CD097EEA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fld id="{ED56ABD2-0E63-4984-96F0-3D5EC6B54A01}" type="slidenum">
              <a:rPr lang="en-US" altLang="zh-TW" smtClean="0"/>
              <a:pPr eaLnBrk="1" hangingPunct="1"/>
              <a:t>13</a:t>
            </a:fld>
            <a:fld id="{31982623-01DC-431B-B47F-808273F33453}" type="slidenum">
              <a:rPr lang="en-US" altLang="zh-TW" smtClean="0"/>
              <a:pPr eaLnBrk="1" hangingPunct="1"/>
              <a:t>13</a:t>
            </a:fld>
            <a:fld id="{6F3739B6-7359-4CF3-8509-39ECCEFDECA9}" type="slidenum">
              <a:rPr lang="en-US" altLang="zh-TW" smtClean="0"/>
              <a:pPr eaLnBrk="1" hangingPunct="1"/>
              <a:t>13</a:t>
            </a:fld>
            <a:endParaRPr lang="en-US" altLang="zh-TW" smtClean="0"/>
          </a:p>
        </p:txBody>
      </p:sp>
      <p:sp>
        <p:nvSpPr>
          <p:cNvPr id="1556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800B940-CE9A-45A3-9C41-C25DFDAA4365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AB2E1-1C42-43B9-AEC7-2E891BF70D4A}" type="slidenum">
              <a:rPr lang="en-US" altLang="zh-TW" smtClean="0"/>
              <a:pPr/>
              <a:t>68</a:t>
            </a:fld>
            <a:endParaRPr lang="en-US" altLang="zh-TW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046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3155A0B-5882-4245-B5CC-E4987DDB6B3F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8E044-6F71-4961-9BFD-E07798AB6D02}" type="slidenum">
              <a:rPr lang="en-US" altLang="zh-TW" smtClean="0"/>
              <a:pPr/>
              <a:t>69</a:t>
            </a:fld>
            <a:endParaRPr lang="en-US" altLang="zh-TW" smtClean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14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EB81AA7-A3EC-46C2-963F-C25C0D1256C7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3ECD4-1AC5-49B2-9367-30B848AF71D2}" type="slidenum">
              <a:rPr lang="en-US" altLang="zh-TW" smtClean="0"/>
              <a:pPr/>
              <a:t>70</a:t>
            </a:fld>
            <a:endParaRPr lang="en-US" altLang="zh-TW" smtClean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251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C9D2E74-F6D5-45FB-8A49-A1B5E468F79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0E5DF-C26C-4F04-A112-D52FDF159E4E}" type="slidenum">
              <a:rPr lang="en-US" altLang="zh-TW" smtClean="0"/>
              <a:pPr/>
              <a:t>71</a:t>
            </a:fld>
            <a:endParaRPr lang="en-US" altLang="zh-TW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354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36B7887-03BC-403E-AB74-CB3FF87F2AD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FA3AB2-4589-4DA0-A5D4-ED3A14EAF032}" type="slidenum">
              <a:rPr lang="en-US" altLang="zh-TW" smtClean="0"/>
              <a:pPr/>
              <a:t>79</a:t>
            </a:fld>
            <a:endParaRPr lang="en-US" altLang="zh-TW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715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9C97021-5B18-4819-A936-69CDA5AD9C0E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43D89E-9197-4ED5-BC65-1A83C9DB7E3E}" type="slidenum">
              <a:rPr lang="en-US" altLang="zh-TW" smtClean="0"/>
              <a:pPr/>
              <a:t>80</a:t>
            </a:fld>
            <a:endParaRPr lang="en-US" altLang="zh-TW" smtClean="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818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FD71C70-F6C5-47A8-A163-B3FB8EE22B75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DF005C-4220-4DE3-96A6-306180CD8DC1}" type="slidenum">
              <a:rPr lang="en-US" altLang="zh-TW" smtClean="0"/>
              <a:pPr/>
              <a:t>81</a:t>
            </a:fld>
            <a:endParaRPr lang="en-US" altLang="zh-TW" smtClean="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920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AAE2D50-181D-444B-8CBF-AA1DCDE0FB83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5DAD72-5975-454F-B525-F980F7BE74B6}" type="slidenum">
              <a:rPr lang="en-US" altLang="zh-TW" smtClean="0"/>
              <a:pPr/>
              <a:t>82</a:t>
            </a:fld>
            <a:endParaRPr lang="en-US" altLang="zh-TW" smtClean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022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C93FCF3-9CDD-4569-AECE-E25C2EC940A6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D6F97C-176E-4342-920C-6235AC78BD0B}" type="slidenum">
              <a:rPr lang="en-US" altLang="zh-TW" smtClean="0"/>
              <a:pPr/>
              <a:t>83</a:t>
            </a:fld>
            <a:endParaRPr lang="en-US" altLang="zh-TW" smtClean="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12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DBCF940-5B1A-49B6-BF47-D569DB754ED3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DB990-17E6-43CA-B2B4-1AED01669185}" type="slidenum">
              <a:rPr lang="en-US" altLang="zh-TW" smtClean="0"/>
              <a:pPr/>
              <a:t>84</a:t>
            </a:fld>
            <a:endParaRPr lang="en-US" altLang="zh-TW" smtClean="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227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88622FD-0996-4CBA-8F2A-5BEE8515B483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68D5DD-6DE9-4E47-BE8F-B96D6F158582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667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77FE255-CF35-49DE-B7EB-145889598D17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9C84F-9A97-4FBD-9D51-22FD8D30F175}" type="slidenum">
              <a:rPr lang="en-US" altLang="zh-TW" smtClean="0"/>
              <a:pPr/>
              <a:t>85</a:t>
            </a:fld>
            <a:endParaRPr lang="en-US" altLang="zh-TW" smtClean="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33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780FB6D-0833-4B6E-816C-FE0DF8AF3107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58F6B-BC26-4378-8AE4-CC4C9EEACC2A}" type="slidenum">
              <a:rPr lang="en-US" altLang="zh-TW" smtClean="0"/>
              <a:pPr/>
              <a:t>93</a:t>
            </a:fld>
            <a:endParaRPr lang="en-US" altLang="zh-TW" smtClean="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378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62A8380-A55C-4C84-9FCB-5C7A92D0A303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C1AE1-412F-453E-83CC-207841359C48}" type="slidenum">
              <a:rPr lang="en-US" altLang="zh-TW" smtClean="0"/>
              <a:pPr/>
              <a:t>96</a:t>
            </a:fld>
            <a:endParaRPr lang="en-US" altLang="zh-TW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0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CAA2532-AEF0-4E9C-B2B5-897126FA87C9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C1AE1-412F-453E-83CC-207841359C48}" type="slidenum">
              <a:rPr lang="en-US" altLang="zh-TW" smtClean="0"/>
              <a:pPr/>
              <a:t>97</a:t>
            </a:fld>
            <a:endParaRPr lang="en-US" altLang="zh-TW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0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CAA2532-AEF0-4E9C-B2B5-897126FA87C9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87B63-299F-430A-93F2-440A58A165C8}" type="slidenum">
              <a:rPr lang="en-US" altLang="zh-TW" smtClean="0"/>
              <a:pPr/>
              <a:t>105</a:t>
            </a:fld>
            <a:endParaRPr lang="en-US" altLang="zh-TW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582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12C4C9E3-BB3E-4242-AC27-CD14E6E35CF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6C14-70E7-465A-ACD6-0DCAC46D8273}" type="slidenum">
              <a:rPr lang="en-US" altLang="zh-TW" smtClean="0"/>
              <a:pPr/>
              <a:t>106</a:t>
            </a:fld>
            <a:endParaRPr lang="en-US" altLang="zh-TW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68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6B23B4A-84F5-41F8-BACF-6C7796D476A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7B733-412A-4980-AD3C-47C799D14745}" type="slidenum">
              <a:rPr lang="en-US" altLang="zh-TW" smtClean="0"/>
              <a:pPr/>
              <a:t>107</a:t>
            </a:fld>
            <a:endParaRPr lang="en-US" altLang="zh-TW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787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7DC161A-08B6-4922-9C85-BE1BC91D0E24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3FA48C-9DE1-49CF-99B3-66CD832492A1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4D46913-FE02-4A08-8167-8817AE960A01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F72881-30A1-4BB5-839E-EDE8D061496D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872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15106BAC-E289-4351-86F2-141621DADFAA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5F668-901B-4B95-A317-29C03F8ACB52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974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07F2A96-EA21-4F57-B906-FA15F092CBB5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27CA07-AAC7-4882-899F-563F13424FD1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077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4B1F9F3-0A33-45AF-BFE6-18B1E1D14F53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FF392-BB98-4C12-AD20-36AF47B05EA8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179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EDA67A3-9942-4D4A-8845-E410F90A2DAF}" type="datetime1">
              <a:rPr lang="en-US" altLang="zh-TW" smtClean="0"/>
              <a:pPr/>
              <a:t>3/2/2021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6E12-8554-4D6D-B33E-B81B63882AFD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0E8F-C6F2-42B7-A3CE-62BBB74A4004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A432-CAF5-40CE-9225-1A40997336D1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 rtlCol="0">
            <a:normAutofit/>
          </a:bodyPr>
          <a:lstStyle/>
          <a:p>
            <a:pPr lvl="0"/>
            <a:endParaRPr lang="en-IN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19AA2-3299-4B2C-B229-E6903FD1C4FB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C2759-4A20-4D29-84A6-021A798F430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A68A-88D8-4C83-802B-B7D9E224233E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55D9-9A2F-46D5-B1CF-DFB2C6D94C12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FC3A-F0CA-4E77-BECC-AC943BBE870C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B499-F4C7-4888-A96D-38172D689E9F}" type="datetime1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2BE2-8A96-444D-BE8B-9FE0D148BB79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BA4C0-7B18-43BA-A7F8-3D5FBC662C50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395D-7D1D-4F15-88A3-4256B81005A7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2AB9-CA40-4C73-AD1C-3093E8904759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102AC-7373-475B-BE77-F76B7DC54FEC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AKTripathi             BEEE  Basic Electrical and Electronics  Engg.               Unit No.4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uZ00cQ0UrE?list=PLwjK_iyK4LLDBB1E9MFbxGCEnmMMOAXOH" TargetMode="External"/><Relationship Id="rId7" Type="http://schemas.openxmlformats.org/officeDocument/2006/relationships/hyperlink" Target="https://youtu.be/UFJzQH3G1Ko?list=PLVrieKUj5RceFRq5MKy-f-EHdumStFPL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KLGbPgls18k" TargetMode="External"/><Relationship Id="rId5" Type="http://schemas.openxmlformats.org/officeDocument/2006/relationships/hyperlink" Target="https://youtu.be/c5NeTnp_poA" TargetMode="External"/><Relationship Id="rId4" Type="http://schemas.openxmlformats.org/officeDocument/2006/relationships/hyperlink" Target="https://youtu.be/aU24RWIgJVs?list=PLwjK_iyK4LLDBB1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9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"/>
            <a:ext cx="7772400" cy="100010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Institute of Engineering and Technology, Greater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Noida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384" y="1247772"/>
            <a:ext cx="6732984" cy="153828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Semiconductor Diode and its Applications 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357818" y="4176730"/>
            <a:ext cx="3481382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Amit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Tripathi</a:t>
            </a: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(EN Department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5943600"/>
            <a:ext cx="5334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133600" cy="365125"/>
          </a:xfrm>
        </p:spPr>
        <p:txBody>
          <a:bodyPr/>
          <a:lstStyle/>
          <a:p>
            <a:fld id="{EAED043B-0A34-485F-A360-3F9F840020A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50" y="2762256"/>
            <a:ext cx="1524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52400" y="3181352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Unit: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4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" y="401956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Electrical and Electronics  Engineering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52400" y="509113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B.Tech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baseline="30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EAD0-E66C-4920-9BF8-7DE6121B7B2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480120" y="83096"/>
            <a:ext cx="7772400" cy="609600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Atomic Structure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8600" y="1371600"/>
            <a:ext cx="3886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Bef>
                <a:spcPct val="200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zh-TW" sz="2000" b="1" kern="0" dirty="0">
                <a:latin typeface="Times New Roman" pitchFamily="18" charset="0"/>
                <a:ea typeface="+mn-ea"/>
                <a:cs typeface="Times New Roman" pitchFamily="18" charset="0"/>
              </a:rPr>
              <a:t>Energy Band: </a:t>
            </a:r>
            <a:r>
              <a:rPr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The range of energies possessed by an electron in a solid.</a:t>
            </a: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endParaRPr lang="en-US" altLang="zh-TW" sz="1400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algn="just">
              <a:spcBef>
                <a:spcPct val="200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There are two energy bands in solids:</a:t>
            </a: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endParaRPr lang="en-US" altLang="zh-TW" sz="1400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TW" sz="2000" b="1" kern="0" dirty="0">
                <a:latin typeface="Times New Roman" pitchFamily="18" charset="0"/>
                <a:ea typeface="+mn-ea"/>
                <a:cs typeface="Times New Roman" pitchFamily="18" charset="0"/>
              </a:rPr>
              <a:t>1.  Valence Band: </a:t>
            </a:r>
            <a:r>
              <a:rPr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The range of energies possessed by </a:t>
            </a:r>
            <a:r>
              <a:rPr lang="en-US" altLang="zh-TW" sz="2000" b="1" kern="0" dirty="0">
                <a:latin typeface="Times New Roman" pitchFamily="18" charset="0"/>
                <a:ea typeface="+mn-ea"/>
                <a:cs typeface="Times New Roman" pitchFamily="18" charset="0"/>
              </a:rPr>
              <a:t>valence electrons.</a:t>
            </a: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altLang="zh-TW" sz="1600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TW" sz="2000" b="1" kern="0" dirty="0">
                <a:latin typeface="Times New Roman" pitchFamily="18" charset="0"/>
                <a:ea typeface="+mn-ea"/>
                <a:cs typeface="Times New Roman" pitchFamily="18" charset="0"/>
              </a:rPr>
              <a:t>2.   Conduction Band: </a:t>
            </a:r>
            <a:r>
              <a:rPr lang="en-US" altLang="zh-TW" sz="2000" kern="0" dirty="0">
                <a:latin typeface="Times New Roman" pitchFamily="18" charset="0"/>
                <a:cs typeface="Times New Roman" pitchFamily="18" charset="0"/>
              </a:rPr>
              <a:t>The range of energies possessed by </a:t>
            </a:r>
            <a:r>
              <a:rPr lang="en-US" altLang="zh-TW" sz="2000" b="1" kern="0" dirty="0">
                <a:latin typeface="Times New Roman" pitchFamily="18" charset="0"/>
                <a:cs typeface="Times New Roman" pitchFamily="18" charset="0"/>
              </a:rPr>
              <a:t>free electrons </a:t>
            </a:r>
            <a:r>
              <a:rPr lang="en-US" altLang="zh-TW" b="1" kern="0" dirty="0">
                <a:latin typeface="Times New Roman" pitchFamily="18" charset="0"/>
                <a:cs typeface="Times New Roman" pitchFamily="18" charset="0"/>
              </a:rPr>
              <a:t>(conduction electrons).</a:t>
            </a:r>
            <a:endParaRPr lang="en-US" altLang="zh-TW" sz="20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algn="just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2" name="Diagram 4"/>
          <p:cNvGraphicFramePr>
            <a:graphicFrameLocks/>
          </p:cNvGraphicFramePr>
          <p:nvPr/>
        </p:nvGraphicFramePr>
        <p:xfrm>
          <a:off x="4355976" y="1241648"/>
          <a:ext cx="4635624" cy="4419600"/>
        </p:xfrm>
        <a:graphic>
          <a:graphicData uri="http://schemas.openxmlformats.org/drawingml/2006/compatibility">
            <com:legacyDrawing xmlns:com="http://schemas.openxmlformats.org/drawingml/2006/compatibility" spid="_x0000_s22425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Dgm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5CB4-1D0D-4989-A078-ADC29EEF6B10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1600" y="764704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35292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How it Works ??</a:t>
            </a:r>
            <a:endParaRPr lang="en-US" altLang="zh-TW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0091-481E-4719-B01E-951EB621A913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9592" y="1196752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463293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 voltage is applied across the anode and cathode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Current flows from cathode to anode through the organic layers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Electrons flow to emissive layer from the cathode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Electrons are removed from conductive layer leaving holes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Holes jump into emissive layer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Electron and hole combine and light emitted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Working of 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18F8-C9E6-4361-951E-437C315FF88C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1555045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Complex fabrication methods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Expensive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Lifespan (Easily damageable)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Water damage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Colour balance issues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Drawbacks of 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8E8A-B340-454B-BEFF-F1D3DF5DA73A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776288"/>
            <a:ext cx="888682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 Vs Others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7DD0-1C06-44C5-B156-9F2E7E49D30D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052736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Major applications of OLED technology are: OLED TV, Mobile phones with OLED screens, </a:t>
            </a:r>
            <a:r>
              <a:rPr lang="en-IN" dirty="0" err="1" smtClean="0"/>
              <a:t>Rolltop</a:t>
            </a:r>
            <a:r>
              <a:rPr lang="en-IN" dirty="0" smtClean="0"/>
              <a:t> Laptop.</a:t>
            </a:r>
            <a:endParaRPr lang="en-IN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293096"/>
            <a:ext cx="3816424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16835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484784"/>
            <a:ext cx="313104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Applications of 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2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858000" y="6569075"/>
            <a:ext cx="2133600" cy="365125"/>
          </a:xfrm>
        </p:spPr>
        <p:txBody>
          <a:bodyPr/>
          <a:lstStyle/>
          <a:p>
            <a:pPr>
              <a:defRPr/>
            </a:pPr>
            <a:fld id="{AFC8B855-F9D5-4D46-8070-651613749EA0}" type="slidenum">
              <a:rPr lang="en-US" altLang="zh-TW"/>
              <a:pPr>
                <a:defRPr/>
              </a:pPr>
              <a:t>105</a:t>
            </a:fld>
            <a:endParaRPr lang="en-US" altLang="zh-TW" dirty="0"/>
          </a:p>
        </p:txBody>
      </p:sp>
      <p:sp>
        <p:nvSpPr>
          <p:cNvPr id="134150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09" name="Rectangle 12"/>
          <p:cNvSpPr>
            <a:spLocks noChangeArrowheads="1"/>
          </p:cNvSpPr>
          <p:nvPr/>
        </p:nvSpPr>
        <p:spPr bwMode="auto">
          <a:xfrm>
            <a:off x="304800" y="848767"/>
            <a:ext cx="853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 algn="just">
              <a:buFont typeface="Arial" charset="0"/>
              <a:buChar char="•"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The Liquid Crystals are one of the most fascinating material systems in nature   having properties of liquids as well as of a solid crystals.</a:t>
            </a:r>
          </a:p>
        </p:txBody>
      </p:sp>
      <p:sp>
        <p:nvSpPr>
          <p:cNvPr id="72710" name="Rectangle 1"/>
          <p:cNvSpPr>
            <a:spLocks noChangeArrowheads="1"/>
          </p:cNvSpPr>
          <p:nvPr/>
        </p:nvSpPr>
        <p:spPr bwMode="auto">
          <a:xfrm>
            <a:off x="228600" y="1424831"/>
            <a:ext cx="8610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The different arrangement of these liquid Crystals materials are: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CC"/>
              </a:buClr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1.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Smectic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2.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Nematic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3.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Cholesteric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3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98712"/>
            <a:ext cx="6096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6324600"/>
            <a:ext cx="5715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520259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fld id="{0142A739-9783-47F6-818F-02C28C2CA99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33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33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build="p"/>
      <p:bldP spid="72710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45D31-B996-4031-8F62-578B04AE1C73}" type="slidenum">
              <a:rPr lang="en-US" altLang="zh-TW"/>
              <a:pPr>
                <a:defRPr/>
              </a:pPr>
              <a:t>106</a:t>
            </a:fld>
            <a:endParaRPr lang="en-US" altLang="zh-TW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09" name="Rectangle 12"/>
          <p:cNvSpPr>
            <a:spLocks noChangeArrowheads="1"/>
          </p:cNvSpPr>
          <p:nvPr/>
        </p:nvSpPr>
        <p:spPr bwMode="auto">
          <a:xfrm>
            <a:off x="304800" y="1490663"/>
            <a:ext cx="84582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CC"/>
              </a:buClr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Advantages: 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1. Less power consumption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2. Low cost.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3. Uniform brightness with good contrast.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4. Low operating voltage and current.</a:t>
            </a:r>
          </a:p>
        </p:txBody>
      </p:sp>
      <p:sp>
        <p:nvSpPr>
          <p:cNvPr id="72710" name="Rectangle 1"/>
          <p:cNvSpPr>
            <a:spLocks noChangeArrowheads="1"/>
          </p:cNvSpPr>
          <p:nvPr/>
        </p:nvSpPr>
        <p:spPr bwMode="auto">
          <a:xfrm>
            <a:off x="381000" y="3559175"/>
            <a:ext cx="7848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CC"/>
              </a:buClr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Disadvantages: 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1. Poor reliability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2. Limited temperature range.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3. Poor visibility  in low ambient temperature.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4. Slow speed.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5. Requires an AC drive.</a:t>
            </a:r>
          </a:p>
        </p:txBody>
      </p:sp>
      <p:sp>
        <p:nvSpPr>
          <p:cNvPr id="72711" name="Rectangle 26"/>
          <p:cNvSpPr>
            <a:spLocks noChangeArrowheads="1"/>
          </p:cNvSpPr>
          <p:nvPr/>
        </p:nvSpPr>
        <p:spPr bwMode="auto">
          <a:xfrm>
            <a:off x="152400" y="985838"/>
            <a:ext cx="518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i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28436D4C-CB6C-4C26-9CA8-084140CA44A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2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2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2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2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2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72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build="p"/>
      <p:bldP spid="72710" grpId="0" build="p"/>
      <p:bldP spid="72711" grpId="0" build="allAtOnce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AF449-F368-4A5F-860F-5C3BAE09AE1D}" type="slidenum">
              <a:rPr lang="en-US" altLang="zh-TW"/>
              <a:pPr>
                <a:defRPr/>
              </a:pPr>
              <a:t>107</a:t>
            </a:fld>
            <a:endParaRPr lang="en-US" altLang="zh-TW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199" name="Rectangle 12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00" y="1630363"/>
            <a:ext cx="822960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7-segment displays.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Calculators, pagers and wrist-watch.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Flat panel display.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Alphanumeric display.</a:t>
            </a:r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194E3FD9-6382-4F8C-B216-0D9777339C7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LCDs Applications</a:t>
            </a:r>
            <a:endParaRPr lang="en-US" altLang="zh-TW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52400" y="762000"/>
          <a:ext cx="8915401" cy="545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871"/>
                <a:gridCol w="2097741"/>
                <a:gridCol w="2172661"/>
                <a:gridCol w="3596128"/>
              </a:tblGrid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No.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LCD</a:t>
                      </a:r>
                      <a:endParaRPr lang="en-US" sz="17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Power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sz="17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to 140</a:t>
                      </a: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W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 to 100 </a:t>
                      </a:r>
                      <a:r>
                        <a:rPr lang="el-GR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W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Voltages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5 V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3 to 18 V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83173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Temperature Range (</a:t>
                      </a:r>
                      <a:r>
                        <a:rPr lang="en-US" sz="17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7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-55 to 125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0 to 80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Switching Speeds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 1 </a:t>
                      </a:r>
                      <a:r>
                        <a:rPr lang="el-GR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r>
                        <a:rPr lang="en-US" sz="17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to 300 ms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Life in hours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100,000 +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10,000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60632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Colors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Red, Orange, Yellow, Green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Depends on illumination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Brightness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Good to excellent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Not applicable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Ruggedness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Excellent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Good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Ease of mounting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Poor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143163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Applications</a:t>
                      </a:r>
                      <a:endParaRPr lang="en-US" sz="17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1. </a:t>
                      </a:r>
                      <a:r>
                        <a:rPr lang="en-US" altLang="en-US" sz="1700" dirty="0" smtClean="0">
                          <a:latin typeface="Times New Roman" pitchFamily="18" charset="0"/>
                          <a:cs typeface="Times New Roman" pitchFamily="18" charset="0"/>
                        </a:rPr>
                        <a:t>7-segment displays.</a:t>
                      </a:r>
                    </a:p>
                    <a:p>
                      <a:pPr algn="just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2. Indicator</a:t>
                      </a:r>
                    </a:p>
                    <a:p>
                      <a:pPr algn="just"/>
                      <a:r>
                        <a:rPr lang="en-US" sz="1700" b="0" dirty="0" smtClean="0">
                          <a:latin typeface="Times New Roman" pitchFamily="18" charset="0"/>
                          <a:cs typeface="Times New Roman" pitchFamily="18" charset="0"/>
                        </a:rPr>
                        <a:t>3. Matrix displays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 smtClean="0">
                          <a:latin typeface="Times New Roman" pitchFamily="18" charset="0"/>
                          <a:cs typeface="Times New Roman" pitchFamily="18" charset="0"/>
                        </a:rPr>
                        <a:t>7-segment displays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 smtClean="0">
                          <a:latin typeface="Times New Roman" pitchFamily="18" charset="0"/>
                          <a:cs typeface="Times New Roman" pitchFamily="18" charset="0"/>
                        </a:rPr>
                        <a:t>Calculators, pagers and wrist-watch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 smtClean="0">
                          <a:latin typeface="Times New Roman" pitchFamily="18" charset="0"/>
                          <a:cs typeface="Times New Roman" pitchFamily="18" charset="0"/>
                        </a:rPr>
                        <a:t>Flat panel display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 smtClean="0">
                          <a:latin typeface="Times New Roman" pitchFamily="18" charset="0"/>
                          <a:cs typeface="Times New Roman" pitchFamily="18" charset="0"/>
                        </a:rPr>
                        <a:t>Alphanumeric display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C13AD6-63EF-476D-A4CB-6BDF4E06E484}" type="slidenum">
              <a:rPr lang="en-US" altLang="zh-TW"/>
              <a:pPr>
                <a:defRPr/>
              </a:pPr>
              <a:t>108</a:t>
            </a:fld>
            <a:endParaRPr lang="en-US" altLang="zh-TW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E79A4AAF-0D7D-489E-B2E5-B86FD6588ED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Difference between LEDs and LCDs</a:t>
            </a:r>
            <a:endParaRPr lang="en-US" sz="3200" b="1" dirty="0"/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75098"/>
            <a:ext cx="8229600" cy="387418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colour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of emitting light in LED depends on ……….</a:t>
            </a:r>
          </a:p>
          <a:p>
            <a:pPr algn="just">
              <a:buNone/>
            </a:pPr>
            <a:r>
              <a:rPr lang="en-US" sz="18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(Material)</a:t>
            </a:r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LED emits light when ………………biased.</a:t>
            </a:r>
          </a:p>
          <a:p>
            <a:pPr algn="just">
              <a:buNone/>
            </a:pPr>
            <a:r>
              <a:rPr lang="en-US" sz="18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(Forward)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State applications of  LCDs.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7D06C-4729-4B37-83F4-1A6F33DB9D6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78" y="785794"/>
            <a:ext cx="4495800" cy="1303299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66E3-DC9C-4D80-94AF-A6121A03C2D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683568" y="116632"/>
            <a:ext cx="91440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Comparison of Si, </a:t>
            </a:r>
            <a:r>
              <a:rPr kumimoji="0" lang="en-US" altLang="zh-TW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Ge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and </a:t>
            </a:r>
            <a:r>
              <a:rPr kumimoji="0" lang="en-US" altLang="zh-TW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GaAs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semiconductors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11" name="Content Placeholder 9"/>
          <p:cNvGraphicFramePr>
            <a:graphicFrameLocks/>
          </p:cNvGraphicFramePr>
          <p:nvPr/>
        </p:nvGraphicFramePr>
        <p:xfrm>
          <a:off x="251520" y="1484784"/>
          <a:ext cx="8610602" cy="3075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898"/>
                <a:gridCol w="3112935"/>
                <a:gridCol w="1332616"/>
                <a:gridCol w="1994153"/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Semiconductor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Intrinsic Carriers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</a:t>
                      </a:r>
                      <a:r>
                        <a:rPr lang="en-US" sz="2000" b="1" kern="1200" baseline="-250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in per cubic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centimeter)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Band Gap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800" b="1" kern="1200" baseline="-25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in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eV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Electron Mobility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l-GR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μ</a:t>
                      </a:r>
                      <a:r>
                        <a:rPr lang="en-US" sz="2000" b="1" kern="1200" baseline="-250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 </a:t>
                      </a:r>
                      <a:r>
                        <a:rPr lang="en-US" sz="2000" b="1" kern="1200" baseline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in </a:t>
                      </a:r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cm</a:t>
                      </a:r>
                      <a:r>
                        <a:rPr lang="en-US" sz="2000" b="1" kern="1200" baseline="300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/V-s)</a:t>
                      </a:r>
                    </a:p>
                    <a:p>
                      <a:pPr algn="ctr"/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4867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1.5 x 10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1.1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1500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4867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Ge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2.5 x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13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0.67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3900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4867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GaAs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1.7 x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1.43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8500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itle 7"/>
          <p:cNvSpPr txBox="1">
            <a:spLocks/>
          </p:cNvSpPr>
          <p:nvPr/>
        </p:nvSpPr>
        <p:spPr bwMode="auto">
          <a:xfrm>
            <a:off x="281880" y="4725888"/>
            <a:ext cx="861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eaLnBrk="0" hangingPunct="0">
              <a:defRPr/>
            </a:pPr>
            <a:r>
              <a:rPr lang="en-US" altLang="zh-TW" sz="30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Note:</a:t>
            </a:r>
            <a:r>
              <a:rPr lang="en-US" altLang="zh-TW" sz="3000" b="1" i="1" kern="0" dirty="0">
                <a:latin typeface="Times New Roman" pitchFamily="18" charset="0"/>
                <a:ea typeface="+mj-ea"/>
                <a:cs typeface="Times New Roman" pitchFamily="18" charset="0"/>
              </a:rPr>
              <a:t>		</a:t>
            </a:r>
            <a:r>
              <a:rPr lang="en-US" altLang="zh-TW" sz="2300" kern="0" dirty="0">
                <a:latin typeface="Times New Roman" pitchFamily="18" charset="0"/>
                <a:ea typeface="+mj-ea"/>
                <a:cs typeface="Times New Roman" pitchFamily="18" charset="0"/>
              </a:rPr>
              <a:t>Semiconductor materials have </a:t>
            </a:r>
          </a:p>
          <a:p>
            <a:pPr algn="just" eaLnBrk="0" hangingPunct="0">
              <a:defRPr/>
            </a:pPr>
            <a:endParaRPr lang="en-US" altLang="zh-TW" sz="800" kern="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 eaLnBrk="0" hangingPunct="0">
              <a:defRPr/>
            </a:pPr>
            <a:r>
              <a:rPr lang="en-US" altLang="zh-TW" sz="2300" kern="0" dirty="0">
                <a:latin typeface="Times New Roman" pitchFamily="18" charset="0"/>
                <a:ea typeface="+mj-ea"/>
                <a:cs typeface="Times New Roman" pitchFamily="18" charset="0"/>
              </a:rPr>
              <a:t> 		           </a:t>
            </a:r>
            <a:r>
              <a:rPr lang="en-US" altLang="zh-TW" sz="23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Negative Temperature Coefficient</a:t>
            </a:r>
            <a:endParaRPr lang="en-US" sz="2300" kern="0" dirty="0">
              <a:solidFill>
                <a:srgbClr val="FF0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28800"/>
            <a:ext cx="8229600" cy="44644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Long Answer type Questions: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Write Short notes on </a:t>
            </a:r>
          </a:p>
          <a:p>
            <a:pPr lvl="0"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LED  ii) Seven Segment Display iii) LCD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Q.2)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the technology “Organic-Light Emitting Diode”.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6D-A5B4-4B91-8380-E055B674F9ED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CCDFEB17-B114-4803-9A4E-25A3A3E579B3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467544" y="764704"/>
          <a:ext cx="8329832" cy="5736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7676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072156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192073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The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colour of emitted light from LED depends on  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Its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physical dimensions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 of available carriers 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 of semiconductor material used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of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recombinations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taking place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When forward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biased, LED emits light because of 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Recombination of carriers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Light generated in breaking covalent bonds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Light produced by collisions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All are correct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1895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typical value of power consumption of LED is-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Around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10mW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15 to 20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US" sz="1800" b="1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30 to 40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35 to 50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Electro-optical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effect is produced in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LED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LCD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O-LED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OFC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890011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In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7-segment display, how many LEDs are used?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LCDs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operate from a voltage ranges of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to 15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 to 15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 V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67744" y="6448251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55365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the Light Emitting Diodes (LED) with neat diagram. (2013-14)</a:t>
            </a:r>
          </a:p>
          <a:p>
            <a:pPr marL="457200" indent="-457200" algn="just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Liquid crystal Displays (LCD) with neat diagram. (2013-14)</a:t>
            </a:r>
          </a:p>
          <a:p>
            <a:pPr marL="457200" indent="-457200" algn="just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symbol of LED. (2014-15)</a:t>
            </a:r>
          </a:p>
          <a:p>
            <a:pPr marL="457200" indent="-457200" algn="just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Compare LED and LCD. (2014-15)</a:t>
            </a:r>
          </a:p>
          <a:p>
            <a:pPr marL="457200" indent="-457200" algn="just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Compare LED and p-n junction diode. (2012-13)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9326-D425-4F83-8840-608CA56690E7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908720"/>
            <a:ext cx="5029200" cy="1104711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8786874" cy="5357850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Q.1) Explain principle of operation of Organic-LED. Also explain how it is different from LED?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Q.2) How can LED be used to make a 7-segment display?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Q.3) Explain principle of operation of LCD.</a:t>
            </a:r>
          </a:p>
          <a:p>
            <a:pPr algn="just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F71C-2E97-41FA-826A-DD18644DA083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27C4-4A1F-4587-B598-937FE6E131BD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28600" y="838200"/>
            <a:ext cx="8763000" cy="549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231775" indent="-231775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An LED emits light when it is forward biased, which can be in the infrared or visible spectrum. </a:t>
            </a:r>
          </a:p>
          <a:p>
            <a:pPr marL="231775" indent="-231775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The forward bias voltage is usually in the range of 2 V to 3 V.</a:t>
            </a:r>
          </a:p>
          <a:p>
            <a:pPr marL="231775" indent="-231775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The Liquid Crystals are one of the most fascinating material systems in nature having properties of liquids as well as of a solid crystals.</a:t>
            </a:r>
          </a:p>
          <a:p>
            <a:pPr marL="231775" indent="-231775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The different arrangement of these liquid Crystals materials are: </a:t>
            </a:r>
          </a:p>
          <a:p>
            <a:pPr>
              <a:lnSpc>
                <a:spcPct val="150000"/>
              </a:lnSpc>
              <a:buClr>
                <a:srgbClr val="0000CC"/>
              </a:buClr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Smectic                                   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. Nematic                         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3.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Cholestrics</a:t>
            </a:r>
            <a:endParaRPr lang="en-US" altLang="en-US" sz="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LED required more power w.r.t. LCD.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LED is faster than LCD.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LED life is more w.r.t. LCD.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LED is a light source while LCD is light reflector.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Mounting of LED is easy w.r.t. LCD.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LED symbol is: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F6ED-0530-4D8F-A87B-344394EA03E3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Summary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0034" y="971884"/>
            <a:ext cx="8458200" cy="490538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Semiconductor Diode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Semiconductor Materials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Depletion Layer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V-I Characteristics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Diode Application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Half  &amp; Full Wave Rectification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Clippers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 as shunt regulator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Breakdown Mechanism: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Avalanche</a:t>
            </a:r>
          </a:p>
          <a:p>
            <a:pPr>
              <a:buFont typeface="Wingdings" pitchFamily="2" charset="2"/>
              <a:buChar char="Ø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Display Devices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Liquid Crystal Display (LCD)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Light Emitting Diode (LED) and Organic-LED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Seven Segment Display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AD745-0D7E-4D91-A34B-15C6BAE89CA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1000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Text/Reference Books/YouTube &amp; NPTEL Video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Linksbz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E9D27F2-F04F-462D-AAE6-9411BAFB134A}"/>
              </a:ext>
            </a:extLst>
          </p:cNvPr>
          <p:cNvSpPr/>
          <p:nvPr/>
        </p:nvSpPr>
        <p:spPr>
          <a:xfrm>
            <a:off x="0" y="1184758"/>
            <a:ext cx="9058244" cy="2618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Text Books: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   1. 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Robert L.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Boylestad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/Louis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Nashelsky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“Electronic Devices and Circuit Theory”, Latest              	Edition, Pearson Education  </a:t>
            </a:r>
            <a:endParaRPr lang="en-IN" sz="1600" i="1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   2. 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 S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Kalsi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“Electronic Instrumentation”, Latest edition, TMH Publications.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n-IN" sz="1600" i="1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Reference Books: </a:t>
            </a:r>
            <a:endParaRPr lang="en-IN" sz="1600" i="1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  1. David A. Bell, “Electronic Devices and circuits”, Latest Edition, Oxford University Press.</a:t>
            </a:r>
            <a:endParaRPr lang="en-IN" sz="1600" i="1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     </a:t>
            </a:r>
            <a:r>
              <a:rPr lang="en-US" sz="1600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2. 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Jacob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Millman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C.C.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Halkias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Staya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600" i="1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bratajit</a:t>
            </a:r>
            <a:r>
              <a:rPr lang="en-US" sz="1600" i="1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, “Electronic Devices and Circuits”, Latest Edition, TMH                                     	Publications. </a:t>
            </a:r>
            <a:endParaRPr lang="en-IN" sz="1600" i="1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1E728A9-8B63-441A-B0D8-67C7EF717231}"/>
              </a:ext>
            </a:extLst>
          </p:cNvPr>
          <p:cNvSpPr/>
          <p:nvPr/>
        </p:nvSpPr>
        <p:spPr>
          <a:xfrm>
            <a:off x="304800" y="4005064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indent="-541020" algn="just">
              <a:spcAft>
                <a:spcPts val="0"/>
              </a:spcAft>
            </a:pPr>
            <a:r>
              <a:rPr lang="en-US" sz="1600" b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Suggested links: 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600" b="1" i="1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https://youtu.be/AuZ00cQ0UrE?list=PLwjK_iyK4LLDBB1E9MFbxGCEnmMMOAXOH</a:t>
            </a:r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b="1" i="1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https://youtu.be/aU24RWIgJVs?list=PLwjK_iyK4LLDBB1E</a:t>
            </a:r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b="1" i="1" dirty="0" smtClean="0">
                <a:latin typeface="Times New Roman" pitchFamily="18" charset="0"/>
                <a:cs typeface="Times New Roman" pitchFamily="18" charset="0"/>
                <a:hlinkClick r:id="rId5"/>
              </a:rPr>
              <a:t>https://youtu.be/c5NeTnp_poA</a:t>
            </a:r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b="1" i="1" dirty="0" smtClean="0">
                <a:latin typeface="Times New Roman" pitchFamily="18" charset="0"/>
                <a:cs typeface="Times New Roman" pitchFamily="18" charset="0"/>
                <a:hlinkClick r:id="rId6"/>
              </a:rPr>
              <a:t>https://youtu.be/KLGbPgls18k</a:t>
            </a:r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600" b="1" i="1" dirty="0" smtClean="0">
                <a:latin typeface="Times New Roman" pitchFamily="18" charset="0"/>
                <a:cs typeface="Times New Roman" pitchFamily="18" charset="0"/>
                <a:hlinkClick r:id="rId7"/>
              </a:rPr>
              <a:t>https://youtu.be/UFJzQH3G1Ko?list=PLVrieKUj5RceFRq5MKy-f-EHdumStFPLt</a:t>
            </a:r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5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1604963" y="2011363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604963" y="4225925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88" name="Rectangle 5" descr="Parchment"/>
          <p:cNvSpPr>
            <a:spLocks noChangeArrowheads="1"/>
          </p:cNvSpPr>
          <p:nvPr/>
        </p:nvSpPr>
        <p:spPr bwMode="auto">
          <a:xfrm>
            <a:off x="1604963" y="2514600"/>
            <a:ext cx="5892800" cy="166528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89" name="Oval 6"/>
          <p:cNvSpPr>
            <a:spLocks noChangeArrowheads="1"/>
          </p:cNvSpPr>
          <p:nvPr/>
        </p:nvSpPr>
        <p:spPr bwMode="auto">
          <a:xfrm>
            <a:off x="166528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0" name="Oval 7"/>
          <p:cNvSpPr>
            <a:spLocks noChangeArrowheads="1"/>
          </p:cNvSpPr>
          <p:nvPr/>
        </p:nvSpPr>
        <p:spPr bwMode="auto">
          <a:xfrm>
            <a:off x="166528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1" name="Oval 8"/>
          <p:cNvSpPr>
            <a:spLocks noChangeArrowheads="1"/>
          </p:cNvSpPr>
          <p:nvPr/>
        </p:nvSpPr>
        <p:spPr bwMode="auto">
          <a:xfrm>
            <a:off x="1889125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2" name="Oval 9"/>
          <p:cNvSpPr>
            <a:spLocks noChangeArrowheads="1"/>
          </p:cNvSpPr>
          <p:nvPr/>
        </p:nvSpPr>
        <p:spPr bwMode="auto">
          <a:xfrm>
            <a:off x="188912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3" name="Oval 10"/>
          <p:cNvSpPr>
            <a:spLocks noChangeArrowheads="1"/>
          </p:cNvSpPr>
          <p:nvPr/>
        </p:nvSpPr>
        <p:spPr bwMode="auto">
          <a:xfrm>
            <a:off x="211296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4" name="Oval 11"/>
          <p:cNvSpPr>
            <a:spLocks noChangeArrowheads="1"/>
          </p:cNvSpPr>
          <p:nvPr/>
        </p:nvSpPr>
        <p:spPr bwMode="auto">
          <a:xfrm>
            <a:off x="211296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5" name="Oval 12"/>
          <p:cNvSpPr>
            <a:spLocks noChangeArrowheads="1"/>
          </p:cNvSpPr>
          <p:nvPr/>
        </p:nvSpPr>
        <p:spPr bwMode="auto">
          <a:xfrm>
            <a:off x="2336800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6" name="Oval 13"/>
          <p:cNvSpPr>
            <a:spLocks noChangeArrowheads="1"/>
          </p:cNvSpPr>
          <p:nvPr/>
        </p:nvSpPr>
        <p:spPr bwMode="auto">
          <a:xfrm>
            <a:off x="233680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7" name="Oval 14"/>
          <p:cNvSpPr>
            <a:spLocks noChangeArrowheads="1"/>
          </p:cNvSpPr>
          <p:nvPr/>
        </p:nvSpPr>
        <p:spPr bwMode="auto">
          <a:xfrm>
            <a:off x="255746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8" name="Oval 15"/>
          <p:cNvSpPr>
            <a:spLocks noChangeArrowheads="1"/>
          </p:cNvSpPr>
          <p:nvPr/>
        </p:nvSpPr>
        <p:spPr bwMode="auto">
          <a:xfrm>
            <a:off x="255746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399" name="Oval 16"/>
          <p:cNvSpPr>
            <a:spLocks noChangeArrowheads="1"/>
          </p:cNvSpPr>
          <p:nvPr/>
        </p:nvSpPr>
        <p:spPr bwMode="auto">
          <a:xfrm>
            <a:off x="278130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0" name="Oval 17"/>
          <p:cNvSpPr>
            <a:spLocks noChangeArrowheads="1"/>
          </p:cNvSpPr>
          <p:nvPr/>
        </p:nvSpPr>
        <p:spPr bwMode="auto">
          <a:xfrm>
            <a:off x="278130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1" name="Oval 18"/>
          <p:cNvSpPr>
            <a:spLocks noChangeArrowheads="1"/>
          </p:cNvSpPr>
          <p:nvPr/>
        </p:nvSpPr>
        <p:spPr bwMode="auto">
          <a:xfrm>
            <a:off x="300513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2" name="Oval 19"/>
          <p:cNvSpPr>
            <a:spLocks noChangeArrowheads="1"/>
          </p:cNvSpPr>
          <p:nvPr/>
        </p:nvSpPr>
        <p:spPr bwMode="auto">
          <a:xfrm>
            <a:off x="300513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3" name="Oval 20"/>
          <p:cNvSpPr>
            <a:spLocks noChangeArrowheads="1"/>
          </p:cNvSpPr>
          <p:nvPr/>
        </p:nvSpPr>
        <p:spPr bwMode="auto">
          <a:xfrm>
            <a:off x="3228975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4" name="Oval 21"/>
          <p:cNvSpPr>
            <a:spLocks noChangeArrowheads="1"/>
          </p:cNvSpPr>
          <p:nvPr/>
        </p:nvSpPr>
        <p:spPr bwMode="auto">
          <a:xfrm>
            <a:off x="322897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5" name="Oval 22"/>
          <p:cNvSpPr>
            <a:spLocks noChangeArrowheads="1"/>
          </p:cNvSpPr>
          <p:nvPr/>
        </p:nvSpPr>
        <p:spPr bwMode="auto">
          <a:xfrm>
            <a:off x="345281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6" name="Oval 23"/>
          <p:cNvSpPr>
            <a:spLocks noChangeArrowheads="1"/>
          </p:cNvSpPr>
          <p:nvPr/>
        </p:nvSpPr>
        <p:spPr bwMode="auto">
          <a:xfrm>
            <a:off x="345281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7" name="Oval 24"/>
          <p:cNvSpPr>
            <a:spLocks noChangeArrowheads="1"/>
          </p:cNvSpPr>
          <p:nvPr/>
        </p:nvSpPr>
        <p:spPr bwMode="auto">
          <a:xfrm>
            <a:off x="367665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8" name="Oval 25"/>
          <p:cNvSpPr>
            <a:spLocks noChangeArrowheads="1"/>
          </p:cNvSpPr>
          <p:nvPr/>
        </p:nvSpPr>
        <p:spPr bwMode="auto">
          <a:xfrm>
            <a:off x="367665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09" name="Oval 26"/>
          <p:cNvSpPr>
            <a:spLocks noChangeArrowheads="1"/>
          </p:cNvSpPr>
          <p:nvPr/>
        </p:nvSpPr>
        <p:spPr bwMode="auto">
          <a:xfrm>
            <a:off x="390048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0" name="Oval 27"/>
          <p:cNvSpPr>
            <a:spLocks noChangeArrowheads="1"/>
          </p:cNvSpPr>
          <p:nvPr/>
        </p:nvSpPr>
        <p:spPr bwMode="auto">
          <a:xfrm>
            <a:off x="390048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1" name="Oval 28"/>
          <p:cNvSpPr>
            <a:spLocks noChangeArrowheads="1"/>
          </p:cNvSpPr>
          <p:nvPr/>
        </p:nvSpPr>
        <p:spPr bwMode="auto">
          <a:xfrm>
            <a:off x="4124325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2" name="Oval 29"/>
          <p:cNvSpPr>
            <a:spLocks noChangeArrowheads="1"/>
          </p:cNvSpPr>
          <p:nvPr/>
        </p:nvSpPr>
        <p:spPr bwMode="auto">
          <a:xfrm>
            <a:off x="412432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3" name="Oval 30"/>
          <p:cNvSpPr>
            <a:spLocks noChangeArrowheads="1"/>
          </p:cNvSpPr>
          <p:nvPr/>
        </p:nvSpPr>
        <p:spPr bwMode="auto">
          <a:xfrm>
            <a:off x="434498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4" name="Oval 31"/>
          <p:cNvSpPr>
            <a:spLocks noChangeArrowheads="1"/>
          </p:cNvSpPr>
          <p:nvPr/>
        </p:nvSpPr>
        <p:spPr bwMode="auto">
          <a:xfrm>
            <a:off x="434498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5" name="Oval 32"/>
          <p:cNvSpPr>
            <a:spLocks noChangeArrowheads="1"/>
          </p:cNvSpPr>
          <p:nvPr/>
        </p:nvSpPr>
        <p:spPr bwMode="auto">
          <a:xfrm>
            <a:off x="4568825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6" name="Oval 33"/>
          <p:cNvSpPr>
            <a:spLocks noChangeArrowheads="1"/>
          </p:cNvSpPr>
          <p:nvPr/>
        </p:nvSpPr>
        <p:spPr bwMode="auto">
          <a:xfrm>
            <a:off x="456882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7" name="Oval 34"/>
          <p:cNvSpPr>
            <a:spLocks noChangeArrowheads="1"/>
          </p:cNvSpPr>
          <p:nvPr/>
        </p:nvSpPr>
        <p:spPr bwMode="auto">
          <a:xfrm>
            <a:off x="479266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8" name="Oval 35"/>
          <p:cNvSpPr>
            <a:spLocks noChangeArrowheads="1"/>
          </p:cNvSpPr>
          <p:nvPr/>
        </p:nvSpPr>
        <p:spPr bwMode="auto">
          <a:xfrm>
            <a:off x="479266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19" name="Oval 36"/>
          <p:cNvSpPr>
            <a:spLocks noChangeArrowheads="1"/>
          </p:cNvSpPr>
          <p:nvPr/>
        </p:nvSpPr>
        <p:spPr bwMode="auto">
          <a:xfrm>
            <a:off x="5016500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0" name="Oval 37"/>
          <p:cNvSpPr>
            <a:spLocks noChangeArrowheads="1"/>
          </p:cNvSpPr>
          <p:nvPr/>
        </p:nvSpPr>
        <p:spPr bwMode="auto">
          <a:xfrm>
            <a:off x="501650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1" name="Oval 38"/>
          <p:cNvSpPr>
            <a:spLocks noChangeArrowheads="1"/>
          </p:cNvSpPr>
          <p:nvPr/>
        </p:nvSpPr>
        <p:spPr bwMode="auto">
          <a:xfrm>
            <a:off x="524033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2" name="Oval 39"/>
          <p:cNvSpPr>
            <a:spLocks noChangeArrowheads="1"/>
          </p:cNvSpPr>
          <p:nvPr/>
        </p:nvSpPr>
        <p:spPr bwMode="auto">
          <a:xfrm>
            <a:off x="524033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3" name="Oval 40"/>
          <p:cNvSpPr>
            <a:spLocks noChangeArrowheads="1"/>
          </p:cNvSpPr>
          <p:nvPr/>
        </p:nvSpPr>
        <p:spPr bwMode="auto">
          <a:xfrm>
            <a:off x="546100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4" name="Oval 41"/>
          <p:cNvSpPr>
            <a:spLocks noChangeArrowheads="1"/>
          </p:cNvSpPr>
          <p:nvPr/>
        </p:nvSpPr>
        <p:spPr bwMode="auto">
          <a:xfrm>
            <a:off x="546100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5" name="Oval 42"/>
          <p:cNvSpPr>
            <a:spLocks noChangeArrowheads="1"/>
          </p:cNvSpPr>
          <p:nvPr/>
        </p:nvSpPr>
        <p:spPr bwMode="auto">
          <a:xfrm>
            <a:off x="568483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6" name="Oval 43"/>
          <p:cNvSpPr>
            <a:spLocks noChangeArrowheads="1"/>
          </p:cNvSpPr>
          <p:nvPr/>
        </p:nvSpPr>
        <p:spPr bwMode="auto">
          <a:xfrm>
            <a:off x="568483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7" name="Oval 44"/>
          <p:cNvSpPr>
            <a:spLocks noChangeArrowheads="1"/>
          </p:cNvSpPr>
          <p:nvPr/>
        </p:nvSpPr>
        <p:spPr bwMode="auto">
          <a:xfrm>
            <a:off x="5908675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8" name="Oval 45"/>
          <p:cNvSpPr>
            <a:spLocks noChangeArrowheads="1"/>
          </p:cNvSpPr>
          <p:nvPr/>
        </p:nvSpPr>
        <p:spPr bwMode="auto">
          <a:xfrm>
            <a:off x="590867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29" name="Oval 46"/>
          <p:cNvSpPr>
            <a:spLocks noChangeArrowheads="1"/>
          </p:cNvSpPr>
          <p:nvPr/>
        </p:nvSpPr>
        <p:spPr bwMode="auto">
          <a:xfrm>
            <a:off x="613251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0" name="Oval 47"/>
          <p:cNvSpPr>
            <a:spLocks noChangeArrowheads="1"/>
          </p:cNvSpPr>
          <p:nvPr/>
        </p:nvSpPr>
        <p:spPr bwMode="auto">
          <a:xfrm>
            <a:off x="613251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1" name="Oval 48"/>
          <p:cNvSpPr>
            <a:spLocks noChangeArrowheads="1"/>
          </p:cNvSpPr>
          <p:nvPr/>
        </p:nvSpPr>
        <p:spPr bwMode="auto">
          <a:xfrm>
            <a:off x="635635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2" name="Oval 49"/>
          <p:cNvSpPr>
            <a:spLocks noChangeArrowheads="1"/>
          </p:cNvSpPr>
          <p:nvPr/>
        </p:nvSpPr>
        <p:spPr bwMode="auto">
          <a:xfrm>
            <a:off x="6356350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3" name="Oval 50"/>
          <p:cNvSpPr>
            <a:spLocks noChangeArrowheads="1"/>
          </p:cNvSpPr>
          <p:nvPr/>
        </p:nvSpPr>
        <p:spPr bwMode="auto">
          <a:xfrm>
            <a:off x="6580188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4" name="Oval 51"/>
          <p:cNvSpPr>
            <a:spLocks noChangeArrowheads="1"/>
          </p:cNvSpPr>
          <p:nvPr/>
        </p:nvSpPr>
        <p:spPr bwMode="auto">
          <a:xfrm>
            <a:off x="6580188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5" name="Oval 52"/>
          <p:cNvSpPr>
            <a:spLocks noChangeArrowheads="1"/>
          </p:cNvSpPr>
          <p:nvPr/>
        </p:nvSpPr>
        <p:spPr bwMode="auto">
          <a:xfrm>
            <a:off x="6804025" y="42862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6" name="Oval 53"/>
          <p:cNvSpPr>
            <a:spLocks noChangeArrowheads="1"/>
          </p:cNvSpPr>
          <p:nvPr/>
        </p:nvSpPr>
        <p:spPr bwMode="auto">
          <a:xfrm>
            <a:off x="680402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7" name="Oval 54"/>
          <p:cNvSpPr>
            <a:spLocks noChangeArrowheads="1"/>
          </p:cNvSpPr>
          <p:nvPr/>
        </p:nvSpPr>
        <p:spPr bwMode="auto">
          <a:xfrm>
            <a:off x="7027863" y="42862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8" name="Oval 55"/>
          <p:cNvSpPr>
            <a:spLocks noChangeArrowheads="1"/>
          </p:cNvSpPr>
          <p:nvPr/>
        </p:nvSpPr>
        <p:spPr bwMode="auto">
          <a:xfrm>
            <a:off x="7027863" y="45497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39" name="Oval 56"/>
          <p:cNvSpPr>
            <a:spLocks noChangeArrowheads="1"/>
          </p:cNvSpPr>
          <p:nvPr/>
        </p:nvSpPr>
        <p:spPr bwMode="auto">
          <a:xfrm>
            <a:off x="7248525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0" name="Oval 57"/>
          <p:cNvSpPr>
            <a:spLocks noChangeArrowheads="1"/>
          </p:cNvSpPr>
          <p:nvPr/>
        </p:nvSpPr>
        <p:spPr bwMode="auto">
          <a:xfrm>
            <a:off x="7248525" y="45497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1" name="Oval 58"/>
          <p:cNvSpPr>
            <a:spLocks noChangeArrowheads="1"/>
          </p:cNvSpPr>
          <p:nvPr/>
        </p:nvSpPr>
        <p:spPr bwMode="auto">
          <a:xfrm>
            <a:off x="166528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2" name="Oval 59"/>
          <p:cNvSpPr>
            <a:spLocks noChangeArrowheads="1"/>
          </p:cNvSpPr>
          <p:nvPr/>
        </p:nvSpPr>
        <p:spPr bwMode="auto">
          <a:xfrm>
            <a:off x="166528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3" name="Oval 60"/>
          <p:cNvSpPr>
            <a:spLocks noChangeArrowheads="1"/>
          </p:cNvSpPr>
          <p:nvPr/>
        </p:nvSpPr>
        <p:spPr bwMode="auto">
          <a:xfrm>
            <a:off x="188912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4" name="Oval 61"/>
          <p:cNvSpPr>
            <a:spLocks noChangeArrowheads="1"/>
          </p:cNvSpPr>
          <p:nvPr/>
        </p:nvSpPr>
        <p:spPr bwMode="auto">
          <a:xfrm>
            <a:off x="188912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5" name="Oval 62"/>
          <p:cNvSpPr>
            <a:spLocks noChangeArrowheads="1"/>
          </p:cNvSpPr>
          <p:nvPr/>
        </p:nvSpPr>
        <p:spPr bwMode="auto">
          <a:xfrm>
            <a:off x="211296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6" name="Oval 63"/>
          <p:cNvSpPr>
            <a:spLocks noChangeArrowheads="1"/>
          </p:cNvSpPr>
          <p:nvPr/>
        </p:nvSpPr>
        <p:spPr bwMode="auto">
          <a:xfrm>
            <a:off x="211296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7" name="Oval 64"/>
          <p:cNvSpPr>
            <a:spLocks noChangeArrowheads="1"/>
          </p:cNvSpPr>
          <p:nvPr/>
        </p:nvSpPr>
        <p:spPr bwMode="auto">
          <a:xfrm>
            <a:off x="233680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8" name="Oval 65"/>
          <p:cNvSpPr>
            <a:spLocks noChangeArrowheads="1"/>
          </p:cNvSpPr>
          <p:nvPr/>
        </p:nvSpPr>
        <p:spPr bwMode="auto">
          <a:xfrm>
            <a:off x="233680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49" name="Oval 66"/>
          <p:cNvSpPr>
            <a:spLocks noChangeArrowheads="1"/>
          </p:cNvSpPr>
          <p:nvPr/>
        </p:nvSpPr>
        <p:spPr bwMode="auto">
          <a:xfrm>
            <a:off x="255746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0" name="Oval 67"/>
          <p:cNvSpPr>
            <a:spLocks noChangeArrowheads="1"/>
          </p:cNvSpPr>
          <p:nvPr/>
        </p:nvSpPr>
        <p:spPr bwMode="auto">
          <a:xfrm>
            <a:off x="255746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1" name="Oval 68"/>
          <p:cNvSpPr>
            <a:spLocks noChangeArrowheads="1"/>
          </p:cNvSpPr>
          <p:nvPr/>
        </p:nvSpPr>
        <p:spPr bwMode="auto">
          <a:xfrm>
            <a:off x="278130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2" name="Oval 69"/>
          <p:cNvSpPr>
            <a:spLocks noChangeArrowheads="1"/>
          </p:cNvSpPr>
          <p:nvPr/>
        </p:nvSpPr>
        <p:spPr bwMode="auto">
          <a:xfrm>
            <a:off x="278130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3" name="Oval 70"/>
          <p:cNvSpPr>
            <a:spLocks noChangeArrowheads="1"/>
          </p:cNvSpPr>
          <p:nvPr/>
        </p:nvSpPr>
        <p:spPr bwMode="auto">
          <a:xfrm>
            <a:off x="300513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4" name="Oval 71"/>
          <p:cNvSpPr>
            <a:spLocks noChangeArrowheads="1"/>
          </p:cNvSpPr>
          <p:nvPr/>
        </p:nvSpPr>
        <p:spPr bwMode="auto">
          <a:xfrm>
            <a:off x="300513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5" name="Oval 72"/>
          <p:cNvSpPr>
            <a:spLocks noChangeArrowheads="1"/>
          </p:cNvSpPr>
          <p:nvPr/>
        </p:nvSpPr>
        <p:spPr bwMode="auto">
          <a:xfrm>
            <a:off x="322897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6" name="Oval 73"/>
          <p:cNvSpPr>
            <a:spLocks noChangeArrowheads="1"/>
          </p:cNvSpPr>
          <p:nvPr/>
        </p:nvSpPr>
        <p:spPr bwMode="auto">
          <a:xfrm>
            <a:off x="322897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7" name="Oval 74"/>
          <p:cNvSpPr>
            <a:spLocks noChangeArrowheads="1"/>
          </p:cNvSpPr>
          <p:nvPr/>
        </p:nvSpPr>
        <p:spPr bwMode="auto">
          <a:xfrm>
            <a:off x="345281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8" name="Oval 75"/>
          <p:cNvSpPr>
            <a:spLocks noChangeArrowheads="1"/>
          </p:cNvSpPr>
          <p:nvPr/>
        </p:nvSpPr>
        <p:spPr bwMode="auto">
          <a:xfrm>
            <a:off x="345281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59" name="Oval 76"/>
          <p:cNvSpPr>
            <a:spLocks noChangeArrowheads="1"/>
          </p:cNvSpPr>
          <p:nvPr/>
        </p:nvSpPr>
        <p:spPr bwMode="auto">
          <a:xfrm>
            <a:off x="367665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0" name="Oval 77"/>
          <p:cNvSpPr>
            <a:spLocks noChangeArrowheads="1"/>
          </p:cNvSpPr>
          <p:nvPr/>
        </p:nvSpPr>
        <p:spPr bwMode="auto">
          <a:xfrm>
            <a:off x="367665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1" name="Oval 78"/>
          <p:cNvSpPr>
            <a:spLocks noChangeArrowheads="1"/>
          </p:cNvSpPr>
          <p:nvPr/>
        </p:nvSpPr>
        <p:spPr bwMode="auto">
          <a:xfrm>
            <a:off x="390048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2" name="Oval 79"/>
          <p:cNvSpPr>
            <a:spLocks noChangeArrowheads="1"/>
          </p:cNvSpPr>
          <p:nvPr/>
        </p:nvSpPr>
        <p:spPr bwMode="auto">
          <a:xfrm>
            <a:off x="390048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3" name="Oval 80"/>
          <p:cNvSpPr>
            <a:spLocks noChangeArrowheads="1"/>
          </p:cNvSpPr>
          <p:nvPr/>
        </p:nvSpPr>
        <p:spPr bwMode="auto">
          <a:xfrm>
            <a:off x="412432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4" name="Oval 81"/>
          <p:cNvSpPr>
            <a:spLocks noChangeArrowheads="1"/>
          </p:cNvSpPr>
          <p:nvPr/>
        </p:nvSpPr>
        <p:spPr bwMode="auto">
          <a:xfrm>
            <a:off x="412432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5" name="Oval 82"/>
          <p:cNvSpPr>
            <a:spLocks noChangeArrowheads="1"/>
          </p:cNvSpPr>
          <p:nvPr/>
        </p:nvSpPr>
        <p:spPr bwMode="auto">
          <a:xfrm>
            <a:off x="434498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6" name="Oval 83"/>
          <p:cNvSpPr>
            <a:spLocks noChangeArrowheads="1"/>
          </p:cNvSpPr>
          <p:nvPr/>
        </p:nvSpPr>
        <p:spPr bwMode="auto">
          <a:xfrm>
            <a:off x="434498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7" name="Oval 84"/>
          <p:cNvSpPr>
            <a:spLocks noChangeArrowheads="1"/>
          </p:cNvSpPr>
          <p:nvPr/>
        </p:nvSpPr>
        <p:spPr bwMode="auto">
          <a:xfrm>
            <a:off x="456882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8" name="Oval 85"/>
          <p:cNvSpPr>
            <a:spLocks noChangeArrowheads="1"/>
          </p:cNvSpPr>
          <p:nvPr/>
        </p:nvSpPr>
        <p:spPr bwMode="auto">
          <a:xfrm>
            <a:off x="456882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69" name="Oval 86"/>
          <p:cNvSpPr>
            <a:spLocks noChangeArrowheads="1"/>
          </p:cNvSpPr>
          <p:nvPr/>
        </p:nvSpPr>
        <p:spPr bwMode="auto">
          <a:xfrm>
            <a:off x="479266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0" name="Oval 87"/>
          <p:cNvSpPr>
            <a:spLocks noChangeArrowheads="1"/>
          </p:cNvSpPr>
          <p:nvPr/>
        </p:nvSpPr>
        <p:spPr bwMode="auto">
          <a:xfrm>
            <a:off x="479266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1" name="Oval 88"/>
          <p:cNvSpPr>
            <a:spLocks noChangeArrowheads="1"/>
          </p:cNvSpPr>
          <p:nvPr/>
        </p:nvSpPr>
        <p:spPr bwMode="auto">
          <a:xfrm>
            <a:off x="501650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2" name="Oval 89"/>
          <p:cNvSpPr>
            <a:spLocks noChangeArrowheads="1"/>
          </p:cNvSpPr>
          <p:nvPr/>
        </p:nvSpPr>
        <p:spPr bwMode="auto">
          <a:xfrm>
            <a:off x="501650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3" name="Oval 90"/>
          <p:cNvSpPr>
            <a:spLocks noChangeArrowheads="1"/>
          </p:cNvSpPr>
          <p:nvPr/>
        </p:nvSpPr>
        <p:spPr bwMode="auto">
          <a:xfrm>
            <a:off x="524033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4" name="Oval 91"/>
          <p:cNvSpPr>
            <a:spLocks noChangeArrowheads="1"/>
          </p:cNvSpPr>
          <p:nvPr/>
        </p:nvSpPr>
        <p:spPr bwMode="auto">
          <a:xfrm>
            <a:off x="524033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5" name="Oval 92"/>
          <p:cNvSpPr>
            <a:spLocks noChangeArrowheads="1"/>
          </p:cNvSpPr>
          <p:nvPr/>
        </p:nvSpPr>
        <p:spPr bwMode="auto">
          <a:xfrm>
            <a:off x="546100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6" name="Oval 93"/>
          <p:cNvSpPr>
            <a:spLocks noChangeArrowheads="1"/>
          </p:cNvSpPr>
          <p:nvPr/>
        </p:nvSpPr>
        <p:spPr bwMode="auto">
          <a:xfrm>
            <a:off x="546100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7" name="Oval 94"/>
          <p:cNvSpPr>
            <a:spLocks noChangeArrowheads="1"/>
          </p:cNvSpPr>
          <p:nvPr/>
        </p:nvSpPr>
        <p:spPr bwMode="auto">
          <a:xfrm>
            <a:off x="568483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8" name="Oval 95"/>
          <p:cNvSpPr>
            <a:spLocks noChangeArrowheads="1"/>
          </p:cNvSpPr>
          <p:nvPr/>
        </p:nvSpPr>
        <p:spPr bwMode="auto">
          <a:xfrm>
            <a:off x="568483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79" name="Oval 96"/>
          <p:cNvSpPr>
            <a:spLocks noChangeArrowheads="1"/>
          </p:cNvSpPr>
          <p:nvPr/>
        </p:nvSpPr>
        <p:spPr bwMode="auto">
          <a:xfrm>
            <a:off x="590867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0" name="Oval 97"/>
          <p:cNvSpPr>
            <a:spLocks noChangeArrowheads="1"/>
          </p:cNvSpPr>
          <p:nvPr/>
        </p:nvSpPr>
        <p:spPr bwMode="auto">
          <a:xfrm>
            <a:off x="590867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1" name="Oval 98"/>
          <p:cNvSpPr>
            <a:spLocks noChangeArrowheads="1"/>
          </p:cNvSpPr>
          <p:nvPr/>
        </p:nvSpPr>
        <p:spPr bwMode="auto">
          <a:xfrm>
            <a:off x="613251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2" name="Oval 99"/>
          <p:cNvSpPr>
            <a:spLocks noChangeArrowheads="1"/>
          </p:cNvSpPr>
          <p:nvPr/>
        </p:nvSpPr>
        <p:spPr bwMode="auto">
          <a:xfrm>
            <a:off x="613251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3" name="Oval 100"/>
          <p:cNvSpPr>
            <a:spLocks noChangeArrowheads="1"/>
          </p:cNvSpPr>
          <p:nvPr/>
        </p:nvSpPr>
        <p:spPr bwMode="auto">
          <a:xfrm>
            <a:off x="6356350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4" name="Oval 101"/>
          <p:cNvSpPr>
            <a:spLocks noChangeArrowheads="1"/>
          </p:cNvSpPr>
          <p:nvPr/>
        </p:nvSpPr>
        <p:spPr bwMode="auto">
          <a:xfrm>
            <a:off x="6356350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5" name="Oval 102"/>
          <p:cNvSpPr>
            <a:spLocks noChangeArrowheads="1"/>
          </p:cNvSpPr>
          <p:nvPr/>
        </p:nvSpPr>
        <p:spPr bwMode="auto">
          <a:xfrm>
            <a:off x="6580188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6" name="Oval 103"/>
          <p:cNvSpPr>
            <a:spLocks noChangeArrowheads="1"/>
          </p:cNvSpPr>
          <p:nvPr/>
        </p:nvSpPr>
        <p:spPr bwMode="auto">
          <a:xfrm>
            <a:off x="6580188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7" name="Oval 104"/>
          <p:cNvSpPr>
            <a:spLocks noChangeArrowheads="1"/>
          </p:cNvSpPr>
          <p:nvPr/>
        </p:nvSpPr>
        <p:spPr bwMode="auto">
          <a:xfrm>
            <a:off x="680402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8" name="Oval 105"/>
          <p:cNvSpPr>
            <a:spLocks noChangeArrowheads="1"/>
          </p:cNvSpPr>
          <p:nvPr/>
        </p:nvSpPr>
        <p:spPr bwMode="auto">
          <a:xfrm>
            <a:off x="680402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89" name="Oval 106"/>
          <p:cNvSpPr>
            <a:spLocks noChangeArrowheads="1"/>
          </p:cNvSpPr>
          <p:nvPr/>
        </p:nvSpPr>
        <p:spPr bwMode="auto">
          <a:xfrm>
            <a:off x="7027863" y="20510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90" name="Oval 107"/>
          <p:cNvSpPr>
            <a:spLocks noChangeArrowheads="1"/>
          </p:cNvSpPr>
          <p:nvPr/>
        </p:nvSpPr>
        <p:spPr bwMode="auto">
          <a:xfrm>
            <a:off x="7027863" y="23145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91" name="Oval 108"/>
          <p:cNvSpPr>
            <a:spLocks noChangeArrowheads="1"/>
          </p:cNvSpPr>
          <p:nvPr/>
        </p:nvSpPr>
        <p:spPr bwMode="auto">
          <a:xfrm>
            <a:off x="7248525" y="20510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92" name="Oval 109"/>
          <p:cNvSpPr>
            <a:spLocks noChangeArrowheads="1"/>
          </p:cNvSpPr>
          <p:nvPr/>
        </p:nvSpPr>
        <p:spPr bwMode="auto">
          <a:xfrm>
            <a:off x="7248525" y="23145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6493" name="Text Box 110"/>
          <p:cNvSpPr txBox="1">
            <a:spLocks noChangeArrowheads="1"/>
          </p:cNvSpPr>
          <p:nvPr/>
        </p:nvSpPr>
        <p:spPr bwMode="auto">
          <a:xfrm>
            <a:off x="7543800" y="1981200"/>
            <a:ext cx="752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c</a:t>
            </a:r>
          </a:p>
        </p:txBody>
      </p:sp>
      <p:sp>
        <p:nvSpPr>
          <p:cNvPr id="16494" name="Text Box 111"/>
          <p:cNvSpPr txBox="1">
            <a:spLocks noChangeArrowheads="1"/>
          </p:cNvSpPr>
          <p:nvPr/>
        </p:nvSpPr>
        <p:spPr bwMode="auto">
          <a:xfrm>
            <a:off x="7543800" y="4267200"/>
            <a:ext cx="6762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v</a:t>
            </a:r>
          </a:p>
        </p:txBody>
      </p:sp>
      <p:sp>
        <p:nvSpPr>
          <p:cNvPr id="16495" name="Text Box 112"/>
          <p:cNvSpPr txBox="1">
            <a:spLocks noChangeArrowheads="1"/>
          </p:cNvSpPr>
          <p:nvPr/>
        </p:nvSpPr>
        <p:spPr bwMode="auto">
          <a:xfrm>
            <a:off x="7477125" y="3086100"/>
            <a:ext cx="752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g</a:t>
            </a:r>
          </a:p>
        </p:txBody>
      </p:sp>
      <p:sp>
        <p:nvSpPr>
          <p:cNvPr id="16496" name="Line 113"/>
          <p:cNvSpPr>
            <a:spLocks noChangeShapeType="1"/>
          </p:cNvSpPr>
          <p:nvPr/>
        </p:nvSpPr>
        <p:spPr bwMode="auto">
          <a:xfrm>
            <a:off x="7497763" y="2560638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6497" name="Line 114"/>
          <p:cNvSpPr>
            <a:spLocks noChangeShapeType="1"/>
          </p:cNvSpPr>
          <p:nvPr/>
        </p:nvSpPr>
        <p:spPr bwMode="auto">
          <a:xfrm>
            <a:off x="7497763" y="4206875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6498" name="Line 115"/>
          <p:cNvSpPr>
            <a:spLocks noChangeShapeType="1"/>
          </p:cNvSpPr>
          <p:nvPr/>
        </p:nvSpPr>
        <p:spPr bwMode="auto">
          <a:xfrm>
            <a:off x="7721600" y="3657600"/>
            <a:ext cx="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499" name="Line 116"/>
          <p:cNvSpPr>
            <a:spLocks noChangeShapeType="1"/>
          </p:cNvSpPr>
          <p:nvPr/>
        </p:nvSpPr>
        <p:spPr bwMode="auto">
          <a:xfrm>
            <a:off x="7721600" y="2559050"/>
            <a:ext cx="0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6741" name="Text Box 117"/>
          <p:cNvSpPr txBox="1">
            <a:spLocks noChangeArrowheads="1"/>
          </p:cNvSpPr>
          <p:nvPr/>
        </p:nvSpPr>
        <p:spPr bwMode="auto">
          <a:xfrm>
            <a:off x="3981450" y="31083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2" name="Text Box 118"/>
          <p:cNvSpPr txBox="1">
            <a:spLocks noChangeArrowheads="1"/>
          </p:cNvSpPr>
          <p:nvPr/>
        </p:nvSpPr>
        <p:spPr bwMode="auto">
          <a:xfrm>
            <a:off x="3981450" y="31083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3" name="Text Box 119"/>
          <p:cNvSpPr txBox="1">
            <a:spLocks noChangeArrowheads="1"/>
          </p:cNvSpPr>
          <p:nvPr/>
        </p:nvSpPr>
        <p:spPr bwMode="auto">
          <a:xfrm>
            <a:off x="3979863" y="3108325"/>
            <a:ext cx="11382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4" name="Text Box 120"/>
          <p:cNvSpPr txBox="1">
            <a:spLocks noChangeArrowheads="1"/>
          </p:cNvSpPr>
          <p:nvPr/>
        </p:nvSpPr>
        <p:spPr bwMode="auto">
          <a:xfrm>
            <a:off x="3962400" y="31083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5" name="Text Box 121"/>
          <p:cNvSpPr txBox="1">
            <a:spLocks noChangeArrowheads="1"/>
          </p:cNvSpPr>
          <p:nvPr/>
        </p:nvSpPr>
        <p:spPr bwMode="auto">
          <a:xfrm>
            <a:off x="3902075" y="31099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6" name="Text Box 122"/>
          <p:cNvSpPr txBox="1">
            <a:spLocks noChangeArrowheads="1"/>
          </p:cNvSpPr>
          <p:nvPr/>
        </p:nvSpPr>
        <p:spPr bwMode="auto">
          <a:xfrm>
            <a:off x="3962400" y="31083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7" name="Text Box 123"/>
          <p:cNvSpPr txBox="1">
            <a:spLocks noChangeArrowheads="1"/>
          </p:cNvSpPr>
          <p:nvPr/>
        </p:nvSpPr>
        <p:spPr bwMode="auto">
          <a:xfrm>
            <a:off x="3902075" y="31099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8" name="Text Box 124"/>
          <p:cNvSpPr txBox="1">
            <a:spLocks noChangeArrowheads="1"/>
          </p:cNvSpPr>
          <p:nvPr/>
        </p:nvSpPr>
        <p:spPr bwMode="auto">
          <a:xfrm>
            <a:off x="3902075" y="31099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49" name="Text Box 125"/>
          <p:cNvSpPr txBox="1">
            <a:spLocks noChangeArrowheads="1"/>
          </p:cNvSpPr>
          <p:nvPr/>
        </p:nvSpPr>
        <p:spPr bwMode="auto">
          <a:xfrm>
            <a:off x="3902075" y="31099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0" name="Text Box 126"/>
          <p:cNvSpPr txBox="1">
            <a:spLocks noChangeArrowheads="1"/>
          </p:cNvSpPr>
          <p:nvPr/>
        </p:nvSpPr>
        <p:spPr bwMode="auto">
          <a:xfrm>
            <a:off x="3921125" y="3111500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1" name="Text Box 127"/>
          <p:cNvSpPr txBox="1">
            <a:spLocks noChangeArrowheads="1"/>
          </p:cNvSpPr>
          <p:nvPr/>
        </p:nvSpPr>
        <p:spPr bwMode="auto">
          <a:xfrm>
            <a:off x="3819525" y="31099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2" name="Text Box 128"/>
          <p:cNvSpPr txBox="1">
            <a:spLocks noChangeArrowheads="1"/>
          </p:cNvSpPr>
          <p:nvPr/>
        </p:nvSpPr>
        <p:spPr bwMode="auto">
          <a:xfrm>
            <a:off x="380047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3" name="Text Box 129"/>
          <p:cNvSpPr txBox="1">
            <a:spLocks noChangeArrowheads="1"/>
          </p:cNvSpPr>
          <p:nvPr/>
        </p:nvSpPr>
        <p:spPr bwMode="auto">
          <a:xfrm>
            <a:off x="381952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4" name="Text Box 130"/>
          <p:cNvSpPr txBox="1">
            <a:spLocks noChangeArrowheads="1"/>
          </p:cNvSpPr>
          <p:nvPr/>
        </p:nvSpPr>
        <p:spPr bwMode="auto">
          <a:xfrm>
            <a:off x="381952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5" name="Text Box 131"/>
          <p:cNvSpPr txBox="1">
            <a:spLocks noChangeArrowheads="1"/>
          </p:cNvSpPr>
          <p:nvPr/>
        </p:nvSpPr>
        <p:spPr bwMode="auto">
          <a:xfrm>
            <a:off x="380047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6" name="Text Box 132"/>
          <p:cNvSpPr txBox="1">
            <a:spLocks noChangeArrowheads="1"/>
          </p:cNvSpPr>
          <p:nvPr/>
        </p:nvSpPr>
        <p:spPr bwMode="auto">
          <a:xfrm>
            <a:off x="3697288" y="3690938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300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7" name="Oval 133"/>
          <p:cNvSpPr>
            <a:spLocks noChangeArrowheads="1"/>
          </p:cNvSpPr>
          <p:nvPr/>
        </p:nvSpPr>
        <p:spPr bwMode="auto">
          <a:xfrm>
            <a:off x="5908675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8" name="Oval 134"/>
          <p:cNvSpPr>
            <a:spLocks noChangeArrowheads="1"/>
          </p:cNvSpPr>
          <p:nvPr/>
        </p:nvSpPr>
        <p:spPr bwMode="auto">
          <a:xfrm>
            <a:off x="6804025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9" name="Oval 135"/>
          <p:cNvSpPr>
            <a:spLocks noChangeArrowheads="1"/>
          </p:cNvSpPr>
          <p:nvPr/>
        </p:nvSpPr>
        <p:spPr bwMode="auto">
          <a:xfrm>
            <a:off x="502285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0" name="Oval 136"/>
          <p:cNvSpPr>
            <a:spLocks noChangeArrowheads="1"/>
          </p:cNvSpPr>
          <p:nvPr/>
        </p:nvSpPr>
        <p:spPr bwMode="auto">
          <a:xfrm>
            <a:off x="412750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1" name="Oval 137"/>
          <p:cNvSpPr>
            <a:spLocks noChangeArrowheads="1"/>
          </p:cNvSpPr>
          <p:nvPr/>
        </p:nvSpPr>
        <p:spPr bwMode="auto">
          <a:xfrm>
            <a:off x="323215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2" name="Oval 138"/>
          <p:cNvSpPr>
            <a:spLocks noChangeArrowheads="1"/>
          </p:cNvSpPr>
          <p:nvPr/>
        </p:nvSpPr>
        <p:spPr bwMode="auto">
          <a:xfrm>
            <a:off x="2336800" y="42862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3" name="Text Box 139"/>
          <p:cNvSpPr txBox="1">
            <a:spLocks noChangeArrowheads="1"/>
          </p:cNvSpPr>
          <p:nvPr/>
        </p:nvSpPr>
        <p:spPr bwMode="auto">
          <a:xfrm>
            <a:off x="380047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4" name="Text Box 140"/>
          <p:cNvSpPr txBox="1">
            <a:spLocks noChangeArrowheads="1"/>
          </p:cNvSpPr>
          <p:nvPr/>
        </p:nvSpPr>
        <p:spPr bwMode="auto">
          <a:xfrm>
            <a:off x="3821113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5" name="Text Box 141"/>
          <p:cNvSpPr txBox="1">
            <a:spLocks noChangeArrowheads="1"/>
          </p:cNvSpPr>
          <p:nvPr/>
        </p:nvSpPr>
        <p:spPr bwMode="auto">
          <a:xfrm>
            <a:off x="263525" y="3048000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6" name="Text Box 142"/>
          <p:cNvSpPr txBox="1">
            <a:spLocks noChangeArrowheads="1"/>
          </p:cNvSpPr>
          <p:nvPr/>
        </p:nvSpPr>
        <p:spPr bwMode="auto">
          <a:xfrm>
            <a:off x="3822700" y="2171700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7" name="Text Box 143"/>
          <p:cNvSpPr txBox="1">
            <a:spLocks noChangeArrowheads="1"/>
          </p:cNvSpPr>
          <p:nvPr/>
        </p:nvSpPr>
        <p:spPr bwMode="auto">
          <a:xfrm>
            <a:off x="5688013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8" name="Text Box 144"/>
          <p:cNvSpPr txBox="1">
            <a:spLocks noChangeArrowheads="1"/>
          </p:cNvSpPr>
          <p:nvPr/>
        </p:nvSpPr>
        <p:spPr bwMode="auto">
          <a:xfrm>
            <a:off x="1908175" y="31083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69" name="Text Box 145"/>
          <p:cNvSpPr txBox="1">
            <a:spLocks noChangeArrowheads="1"/>
          </p:cNvSpPr>
          <p:nvPr/>
        </p:nvSpPr>
        <p:spPr bwMode="auto">
          <a:xfrm>
            <a:off x="3124200" y="5257800"/>
            <a:ext cx="32194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Times New Roman" pitchFamily="18" charset="0"/>
              </a:rPr>
              <a:t>Electron Hole Pair</a:t>
            </a:r>
          </a:p>
        </p:txBody>
      </p:sp>
      <p:sp>
        <p:nvSpPr>
          <p:cNvPr id="26770" name="Text Box 146"/>
          <p:cNvSpPr txBox="1">
            <a:spLocks noChangeArrowheads="1"/>
          </p:cNvSpPr>
          <p:nvPr/>
        </p:nvSpPr>
        <p:spPr bwMode="auto">
          <a:xfrm>
            <a:off x="3124200" y="5257800"/>
            <a:ext cx="428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26771" name="Text Box 147"/>
          <p:cNvSpPr txBox="1">
            <a:spLocks noChangeArrowheads="1"/>
          </p:cNvSpPr>
          <p:nvPr/>
        </p:nvSpPr>
        <p:spPr bwMode="auto">
          <a:xfrm>
            <a:off x="4572000" y="5257800"/>
            <a:ext cx="4667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26772" name="Text Box 148"/>
          <p:cNvSpPr txBox="1">
            <a:spLocks noChangeArrowheads="1"/>
          </p:cNvSpPr>
          <p:nvPr/>
        </p:nvSpPr>
        <p:spPr bwMode="auto">
          <a:xfrm>
            <a:off x="5486400" y="5257800"/>
            <a:ext cx="428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hlink"/>
                </a:solidFill>
                <a:latin typeface="Times New Roman" pitchFamily="18" charset="0"/>
              </a:rPr>
              <a:t>P</a:t>
            </a:r>
          </a:p>
        </p:txBody>
      </p:sp>
      <p:sp>
        <p:nvSpPr>
          <p:cNvPr id="153" name="Date Placeholder 15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DF44D95-3016-44B3-92EF-64A73A588F37}" type="datetime1">
              <a:rPr lang="en-US" altLang="zh-TW" smtClean="0"/>
              <a:t>3/2/2021</a:t>
            </a:fld>
            <a:endParaRPr lang="en-US" altLang="zh-TW"/>
          </a:p>
        </p:txBody>
      </p:sp>
      <p:sp>
        <p:nvSpPr>
          <p:cNvPr id="156" name="Slide Number Placeholder 1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8F00BB-057D-43B2-8409-6CD1F3707EB4}" type="slidenum">
              <a:rPr lang="en-US" altLang="zh-TW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155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474" y="44624"/>
            <a:ext cx="7993062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latin typeface="Times New Roman" pitchFamily="18" charset="0"/>
                <a:cs typeface="Times New Roman" pitchFamily="18" charset="0"/>
              </a:rPr>
              <a:t>Carriers in Semiconductor</a:t>
            </a:r>
            <a:endParaRPr 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-4.44444E-6 L -4.72222E-6 -0.28611 " pathEditMode="relative" rAng="0" ptsTypes="AA">
                                      <p:cBhvr>
                                        <p:cTn id="90" dur="1100" fill="hold"/>
                                        <p:tgtEl>
                                          <p:spTgt spid="26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2222E-6 -4.44444E-6 L -4.72222E-6 -0.28611 " pathEditMode="relative" rAng="0" ptsTypes="AA">
                                      <p:cBhvr>
                                        <p:cTn id="92" dur="1100" fill="hold"/>
                                        <p:tgtEl>
                                          <p:spTgt spid="26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72222E-6 -4.44444E-6 L -4.72222E-6 -0.28611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26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39 -4.44444E-6 L -0.00139 -0.28657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6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44444E-6 L -4.72222E-6 -0.28611 " pathEditMode="relative" rAng="0" ptsTypes="AA">
                                      <p:cBhvr>
                                        <p:cTn id="98" dur="1100" fill="hold"/>
                                        <p:tgtEl>
                                          <p:spTgt spid="26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44444E-6 L -4.72222E-6 -0.28611 " pathEditMode="relative" rAng="0" ptsTypes="AA">
                                      <p:cBhvr>
                                        <p:cTn id="100" dur="1600" fill="hold"/>
                                        <p:tgtEl>
                                          <p:spTgt spid="26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39 L 0.11979 0.0013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6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267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2000" fill="hold"/>
                                        <p:tgtEl>
                                          <p:spTgt spid="267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39 L -0.05104 0.001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6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267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2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41" grpId="0"/>
      <p:bldP spid="26742" grpId="0"/>
      <p:bldP spid="26742" grpId="1"/>
      <p:bldP spid="26743" grpId="0"/>
      <p:bldP spid="26743" grpId="1"/>
      <p:bldP spid="26744" grpId="0"/>
      <p:bldP spid="26744" grpId="1"/>
      <p:bldP spid="26745" grpId="0"/>
      <p:bldP spid="26745" grpId="1"/>
      <p:bldP spid="26746" grpId="0"/>
      <p:bldP spid="26746" grpId="1"/>
      <p:bldP spid="26747" grpId="0"/>
      <p:bldP spid="26747" grpId="1"/>
      <p:bldP spid="26748" grpId="0"/>
      <p:bldP spid="26748" grpId="1"/>
      <p:bldP spid="26749" grpId="0"/>
      <p:bldP spid="26749" grpId="1"/>
      <p:bldP spid="26750" grpId="0"/>
      <p:bldP spid="26750" grpId="1"/>
      <p:bldP spid="26751" grpId="0"/>
      <p:bldP spid="26751" grpId="1"/>
      <p:bldP spid="26752" grpId="0"/>
      <p:bldP spid="26752" grpId="1"/>
      <p:bldP spid="26753" grpId="0"/>
      <p:bldP spid="26753" grpId="1"/>
      <p:bldP spid="26754" grpId="0"/>
      <p:bldP spid="26754" grpId="1"/>
      <p:bldP spid="26755" grpId="0"/>
      <p:bldP spid="26755" grpId="1"/>
      <p:bldP spid="26756" grpId="0"/>
      <p:bldP spid="26757" grpId="0" animBg="1"/>
      <p:bldP spid="26758" grpId="0" animBg="1"/>
      <p:bldP spid="26759" grpId="0" animBg="1"/>
      <p:bldP spid="26760" grpId="0" animBg="1"/>
      <p:bldP spid="26761" grpId="0" animBg="1"/>
      <p:bldP spid="26762" grpId="0" animBg="1"/>
      <p:bldP spid="26763" grpId="0"/>
      <p:bldP spid="26763" grpId="1"/>
      <p:bldP spid="26764" grpId="0"/>
      <p:bldP spid="26764" grpId="1"/>
      <p:bldP spid="26765" grpId="0"/>
      <p:bldP spid="26765" grpId="1"/>
      <p:bldP spid="26766" grpId="0"/>
      <p:bldP spid="26766" grpId="1"/>
      <p:bldP spid="26767" grpId="0"/>
      <p:bldP spid="26767" grpId="1"/>
      <p:bldP spid="26768" grpId="0"/>
      <p:bldP spid="26768" grpId="1"/>
      <p:bldP spid="26769" grpId="0"/>
      <p:bldP spid="26769" grpId="1"/>
      <p:bldP spid="26770" grpId="0"/>
      <p:bldP spid="26770" grpId="1"/>
      <p:bldP spid="26770" grpId="2"/>
      <p:bldP spid="26771" grpId="0"/>
      <p:bldP spid="26771" grpId="1"/>
      <p:bldP spid="26772" grpId="0"/>
      <p:bldP spid="26772" grpId="1"/>
      <p:bldP spid="2677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8C116-23CD-4CA2-9ECE-8EA4EB64F993}" type="slidenum">
              <a:rPr lang="en-US" altLang="zh-TW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22535" name="Picture 8" descr="C:\Users\DHANANJAY\Pictures\Untitl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219944"/>
            <a:ext cx="838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04800" y="826865"/>
            <a:ext cx="7467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The energy diagram for the three types of solids are: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953000"/>
            <a:ext cx="8382000" cy="1143000"/>
          </a:xfrm>
        </p:spPr>
        <p:txBody>
          <a:bodyPr/>
          <a:lstStyle/>
          <a:p>
            <a:pPr marL="457200" indent="-457200" eaLnBrk="1" hangingPunct="1">
              <a:buFont typeface="Wingdings" pitchFamily="2" charset="2"/>
              <a:buNone/>
            </a:pPr>
            <a:r>
              <a:rPr lang="en-US" altLang="zh-TW" sz="2000" b="1" smtClean="0">
                <a:latin typeface="Times New Roman" pitchFamily="18" charset="0"/>
                <a:cs typeface="Times New Roman" pitchFamily="18" charset="0"/>
              </a:rPr>
              <a:t>1. 	</a:t>
            </a:r>
            <a:r>
              <a:rPr lang="en-US" altLang="zh-TW" sz="2000" smtClean="0">
                <a:latin typeface="Times New Roman" pitchFamily="18" charset="0"/>
                <a:cs typeface="Times New Roman" pitchFamily="18" charset="0"/>
              </a:rPr>
              <a:t>Insulator e.g. C, wood, plastic etc.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US" altLang="zh-TW" sz="2000" b="1" smtClean="0">
                <a:latin typeface="Times New Roman" pitchFamily="18" charset="0"/>
                <a:cs typeface="Times New Roman" pitchFamily="18" charset="0"/>
              </a:rPr>
              <a:t>2. 	</a:t>
            </a:r>
            <a:r>
              <a:rPr lang="en-US" altLang="zh-TW" sz="2000" smtClean="0">
                <a:latin typeface="Times New Roman" pitchFamily="18" charset="0"/>
                <a:cs typeface="Times New Roman" pitchFamily="18" charset="0"/>
              </a:rPr>
              <a:t>Semiconductor  e.g. Si, Ge etc.</a:t>
            </a:r>
          </a:p>
          <a:p>
            <a:pPr marL="457200" indent="-457200" eaLnBrk="1" hangingPunct="1">
              <a:buFont typeface="Wingdings" pitchFamily="2" charset="2"/>
              <a:buNone/>
            </a:pPr>
            <a:r>
              <a:rPr lang="en-US" altLang="zh-TW" sz="2000" b="1" smtClean="0">
                <a:latin typeface="Times New Roman" pitchFamily="18" charset="0"/>
                <a:cs typeface="Times New Roman" pitchFamily="18" charset="0"/>
              </a:rPr>
              <a:t>3. 	</a:t>
            </a:r>
            <a:r>
              <a:rPr lang="en-US" altLang="zh-TW" sz="2000" smtClean="0">
                <a:latin typeface="Times New Roman" pitchFamily="18" charset="0"/>
                <a:cs typeface="Times New Roman" pitchFamily="18" charset="0"/>
              </a:rPr>
              <a:t>Metal (Conductor) e.g. Cu, Al, Au etc.	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BD198C1-4EC1-46FC-9B8C-96C6477D9BD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Classification of Solids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447800"/>
            <a:ext cx="8458200" cy="762000"/>
          </a:xfrm>
        </p:spPr>
        <p:txBody>
          <a:bodyPr/>
          <a:lstStyle/>
          <a:p>
            <a:pPr eaLnBrk="1" hangingPunct="1">
              <a:buClr>
                <a:srgbClr val="0000CC"/>
              </a:buClr>
            </a:pPr>
            <a:r>
              <a:rPr lang="en-US" altLang="zh-TW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Semiconductors in extremely pure form</a:t>
            </a:r>
            <a:endParaRPr lang="en-US" sz="2400" smtClean="0">
              <a:solidFill>
                <a:srgbClr val="FF0000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28988-3B41-4B2F-89F9-F42422D20D94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2559050" y="333216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51038" y="2701925"/>
            <a:ext cx="752475" cy="752475"/>
            <a:chOff x="986" y="1702"/>
            <a:chExt cx="474" cy="474"/>
          </a:xfrm>
        </p:grpSpPr>
        <p:sp>
          <p:nvSpPr>
            <p:cNvPr id="23632" name="Line 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33" name="Line 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60" name="Oval 7"/>
          <p:cNvSpPr>
            <a:spLocks noChangeArrowheads="1"/>
          </p:cNvSpPr>
          <p:nvPr/>
        </p:nvSpPr>
        <p:spPr bwMode="auto">
          <a:xfrm>
            <a:off x="1462088" y="21939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61" name="Oval 8"/>
          <p:cNvSpPr>
            <a:spLocks noChangeArrowheads="1"/>
          </p:cNvSpPr>
          <p:nvPr/>
        </p:nvSpPr>
        <p:spPr bwMode="auto">
          <a:xfrm>
            <a:off x="3636963" y="44704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62" name="Oval 9"/>
          <p:cNvSpPr>
            <a:spLocks noChangeArrowheads="1"/>
          </p:cNvSpPr>
          <p:nvPr/>
        </p:nvSpPr>
        <p:spPr bwMode="auto">
          <a:xfrm>
            <a:off x="4713288" y="5588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63" name="Oval 10"/>
          <p:cNvSpPr>
            <a:spLocks noChangeArrowheads="1"/>
          </p:cNvSpPr>
          <p:nvPr/>
        </p:nvSpPr>
        <p:spPr bwMode="auto">
          <a:xfrm>
            <a:off x="1338263" y="4389438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64" name="Line 11"/>
          <p:cNvSpPr>
            <a:spLocks noChangeShapeType="1"/>
          </p:cNvSpPr>
          <p:nvPr/>
        </p:nvSpPr>
        <p:spPr bwMode="auto">
          <a:xfrm flipH="1" flipV="1">
            <a:off x="2967038" y="4002088"/>
            <a:ext cx="588962" cy="588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 flipH="1" flipV="1">
            <a:off x="3130550" y="3838575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043363" y="4976813"/>
            <a:ext cx="752475" cy="752475"/>
            <a:chOff x="986" y="1702"/>
            <a:chExt cx="474" cy="474"/>
          </a:xfrm>
        </p:grpSpPr>
        <p:sp>
          <p:nvSpPr>
            <p:cNvPr id="23630" name="Line 14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31" name="Line 15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 rot="-5400000">
            <a:off x="1889125" y="3797300"/>
            <a:ext cx="752475" cy="752475"/>
            <a:chOff x="986" y="1702"/>
            <a:chExt cx="474" cy="474"/>
          </a:xfrm>
        </p:grpSpPr>
        <p:sp>
          <p:nvSpPr>
            <p:cNvPr id="23628" name="Line 17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29" name="Line 18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68" name="Oval 19"/>
          <p:cNvSpPr>
            <a:spLocks noChangeArrowheads="1"/>
          </p:cNvSpPr>
          <p:nvPr/>
        </p:nvSpPr>
        <p:spPr bwMode="auto">
          <a:xfrm>
            <a:off x="2395538" y="554831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 rot="-5400000">
            <a:off x="2946400" y="4956175"/>
            <a:ext cx="752475" cy="752475"/>
            <a:chOff x="986" y="1702"/>
            <a:chExt cx="474" cy="474"/>
          </a:xfrm>
        </p:grpSpPr>
        <p:sp>
          <p:nvSpPr>
            <p:cNvPr id="23626" name="Line 21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27" name="Line 22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727200" y="4956175"/>
            <a:ext cx="752475" cy="752475"/>
            <a:chOff x="986" y="1702"/>
            <a:chExt cx="474" cy="474"/>
          </a:xfrm>
        </p:grpSpPr>
        <p:sp>
          <p:nvSpPr>
            <p:cNvPr id="23624" name="Line 24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25" name="Line 25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71" name="Oval 26"/>
          <p:cNvSpPr>
            <a:spLocks noChangeArrowheads="1"/>
          </p:cNvSpPr>
          <p:nvPr/>
        </p:nvSpPr>
        <p:spPr bwMode="auto">
          <a:xfrm>
            <a:off x="4956175" y="333216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72" name="Oval 27"/>
          <p:cNvSpPr>
            <a:spLocks noChangeArrowheads="1"/>
          </p:cNvSpPr>
          <p:nvPr/>
        </p:nvSpPr>
        <p:spPr bwMode="auto">
          <a:xfrm>
            <a:off x="3859213" y="21939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73" name="Oval 28"/>
          <p:cNvSpPr>
            <a:spLocks noChangeArrowheads="1"/>
          </p:cNvSpPr>
          <p:nvPr/>
        </p:nvSpPr>
        <p:spPr bwMode="auto">
          <a:xfrm>
            <a:off x="6034088" y="44704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74" name="Oval 29"/>
          <p:cNvSpPr>
            <a:spLocks noChangeArrowheads="1"/>
          </p:cNvSpPr>
          <p:nvPr/>
        </p:nvSpPr>
        <p:spPr bwMode="auto">
          <a:xfrm>
            <a:off x="7110413" y="5588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75" name="Oval 30"/>
          <p:cNvSpPr>
            <a:spLocks noChangeArrowheads="1"/>
          </p:cNvSpPr>
          <p:nvPr/>
        </p:nvSpPr>
        <p:spPr bwMode="auto">
          <a:xfrm>
            <a:off x="7210425" y="33115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3576" name="Oval 31"/>
          <p:cNvSpPr>
            <a:spLocks noChangeArrowheads="1"/>
          </p:cNvSpPr>
          <p:nvPr/>
        </p:nvSpPr>
        <p:spPr bwMode="auto">
          <a:xfrm>
            <a:off x="6176963" y="221297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4329113" y="2844800"/>
            <a:ext cx="588962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3578" name="Line 33"/>
          <p:cNvSpPr>
            <a:spLocks noChangeShapeType="1"/>
          </p:cNvSpPr>
          <p:nvPr/>
        </p:nvSpPr>
        <p:spPr bwMode="auto">
          <a:xfrm flipH="1" flipV="1">
            <a:off x="4492625" y="2681288"/>
            <a:ext cx="588963" cy="588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5427663" y="3817938"/>
            <a:ext cx="752475" cy="752475"/>
            <a:chOff x="986" y="1702"/>
            <a:chExt cx="474" cy="474"/>
          </a:xfrm>
        </p:grpSpPr>
        <p:sp>
          <p:nvSpPr>
            <p:cNvPr id="23622" name="Line 3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23" name="Line 3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6503988" y="4956175"/>
            <a:ext cx="752475" cy="752475"/>
            <a:chOff x="986" y="1702"/>
            <a:chExt cx="474" cy="474"/>
          </a:xfrm>
        </p:grpSpPr>
        <p:sp>
          <p:nvSpPr>
            <p:cNvPr id="23620" name="Line 38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21" name="Line 39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6646863" y="2659063"/>
            <a:ext cx="752475" cy="752475"/>
            <a:chOff x="986" y="1702"/>
            <a:chExt cx="474" cy="474"/>
          </a:xfrm>
        </p:grpSpPr>
        <p:sp>
          <p:nvSpPr>
            <p:cNvPr id="23618" name="Line 41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19" name="Line 42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82" name="Line 43"/>
          <p:cNvSpPr>
            <a:spLocks noChangeShapeType="1"/>
          </p:cNvSpPr>
          <p:nvPr/>
        </p:nvSpPr>
        <p:spPr bwMode="auto">
          <a:xfrm rot="-5400000" flipH="1" flipV="1">
            <a:off x="4349750" y="4000500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 rot="-5400000" flipH="1" flipV="1">
            <a:off x="4186238" y="3836988"/>
            <a:ext cx="588962" cy="588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45"/>
          <p:cNvGrpSpPr>
            <a:grpSpLocks/>
          </p:cNvGrpSpPr>
          <p:nvPr/>
        </p:nvGrpSpPr>
        <p:grpSpPr bwMode="auto">
          <a:xfrm rot="-5400000">
            <a:off x="3108325" y="2720975"/>
            <a:ext cx="752475" cy="752475"/>
            <a:chOff x="986" y="1702"/>
            <a:chExt cx="474" cy="474"/>
          </a:xfrm>
        </p:grpSpPr>
        <p:sp>
          <p:nvSpPr>
            <p:cNvPr id="23616" name="Line 46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17" name="Line 47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48"/>
          <p:cNvGrpSpPr>
            <a:grpSpLocks/>
          </p:cNvGrpSpPr>
          <p:nvPr/>
        </p:nvGrpSpPr>
        <p:grpSpPr bwMode="auto">
          <a:xfrm rot="-5400000">
            <a:off x="5262563" y="4956175"/>
            <a:ext cx="752475" cy="752475"/>
            <a:chOff x="986" y="1702"/>
            <a:chExt cx="474" cy="474"/>
          </a:xfrm>
        </p:grpSpPr>
        <p:sp>
          <p:nvSpPr>
            <p:cNvPr id="23614" name="Line 49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15" name="Line 50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51"/>
          <p:cNvGrpSpPr>
            <a:grpSpLocks/>
          </p:cNvGrpSpPr>
          <p:nvPr/>
        </p:nvGrpSpPr>
        <p:grpSpPr bwMode="auto">
          <a:xfrm rot="-5400000">
            <a:off x="5507038" y="2741613"/>
            <a:ext cx="752475" cy="752475"/>
            <a:chOff x="986" y="1702"/>
            <a:chExt cx="474" cy="474"/>
          </a:xfrm>
        </p:grpSpPr>
        <p:sp>
          <p:nvSpPr>
            <p:cNvPr id="23612" name="Line 52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13" name="Line 53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54"/>
          <p:cNvGrpSpPr>
            <a:grpSpLocks/>
          </p:cNvGrpSpPr>
          <p:nvPr/>
        </p:nvGrpSpPr>
        <p:grpSpPr bwMode="auto">
          <a:xfrm rot="-5400000">
            <a:off x="6523038" y="3840163"/>
            <a:ext cx="752475" cy="752475"/>
            <a:chOff x="986" y="1702"/>
            <a:chExt cx="474" cy="474"/>
          </a:xfrm>
        </p:grpSpPr>
        <p:sp>
          <p:nvSpPr>
            <p:cNvPr id="23610" name="Line 5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11" name="Line 5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88" name="Text Box 57"/>
          <p:cNvSpPr txBox="1">
            <a:spLocks noChangeArrowheads="1"/>
          </p:cNvSpPr>
          <p:nvPr/>
        </p:nvSpPr>
        <p:spPr bwMode="auto">
          <a:xfrm>
            <a:off x="5000625" y="3373438"/>
            <a:ext cx="5889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Si</a:t>
            </a:r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2924175" y="3952875"/>
            <a:ext cx="85725" cy="857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3673475" y="4378325"/>
            <a:ext cx="85725" cy="857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" name="Group 60"/>
          <p:cNvGrpSpPr>
            <a:grpSpLocks/>
          </p:cNvGrpSpPr>
          <p:nvPr/>
        </p:nvGrpSpPr>
        <p:grpSpPr bwMode="auto">
          <a:xfrm>
            <a:off x="1165225" y="3667125"/>
            <a:ext cx="2590800" cy="738188"/>
            <a:chOff x="734" y="2310"/>
            <a:chExt cx="1632" cy="465"/>
          </a:xfrm>
        </p:grpSpPr>
        <p:grpSp>
          <p:nvGrpSpPr>
            <p:cNvPr id="15" name="Group 61"/>
            <p:cNvGrpSpPr>
              <a:grpSpLocks/>
            </p:cNvGrpSpPr>
            <p:nvPr/>
          </p:nvGrpSpPr>
          <p:grpSpPr bwMode="auto">
            <a:xfrm>
              <a:off x="734" y="2310"/>
              <a:ext cx="1368" cy="465"/>
              <a:chOff x="711" y="3438"/>
              <a:chExt cx="1368" cy="465"/>
            </a:xfrm>
          </p:grpSpPr>
          <p:sp>
            <p:nvSpPr>
              <p:cNvPr id="23602" name="Freeform 62"/>
              <p:cNvSpPr>
                <a:spLocks/>
              </p:cNvSpPr>
              <p:nvPr/>
            </p:nvSpPr>
            <p:spPr bwMode="auto">
              <a:xfrm>
                <a:off x="711" y="3438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Freeform 63"/>
              <p:cNvSpPr>
                <a:spLocks/>
              </p:cNvSpPr>
              <p:nvPr/>
            </p:nvSpPr>
            <p:spPr bwMode="auto">
              <a:xfrm rot="10800000">
                <a:off x="882" y="3660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4" name="Freeform 64"/>
              <p:cNvSpPr>
                <a:spLocks/>
              </p:cNvSpPr>
              <p:nvPr/>
            </p:nvSpPr>
            <p:spPr bwMode="auto">
              <a:xfrm>
                <a:off x="1053" y="3447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5" name="Freeform 65"/>
              <p:cNvSpPr>
                <a:spLocks/>
              </p:cNvSpPr>
              <p:nvPr/>
            </p:nvSpPr>
            <p:spPr bwMode="auto">
              <a:xfrm rot="10800000">
                <a:off x="1224" y="3669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6" name="Freeform 66"/>
              <p:cNvSpPr>
                <a:spLocks/>
              </p:cNvSpPr>
              <p:nvPr/>
            </p:nvSpPr>
            <p:spPr bwMode="auto">
              <a:xfrm>
                <a:off x="1395" y="3456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Freeform 67"/>
              <p:cNvSpPr>
                <a:spLocks/>
              </p:cNvSpPr>
              <p:nvPr/>
            </p:nvSpPr>
            <p:spPr bwMode="auto">
              <a:xfrm rot="10800000">
                <a:off x="1566" y="3675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8" name="Freeform 68"/>
              <p:cNvSpPr>
                <a:spLocks/>
              </p:cNvSpPr>
              <p:nvPr/>
            </p:nvSpPr>
            <p:spPr bwMode="auto">
              <a:xfrm>
                <a:off x="1737" y="3465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9" name="Freeform 69"/>
              <p:cNvSpPr>
                <a:spLocks/>
              </p:cNvSpPr>
              <p:nvPr/>
            </p:nvSpPr>
            <p:spPr bwMode="auto">
              <a:xfrm rot="10800000">
                <a:off x="1908" y="3681"/>
                <a:ext cx="171" cy="222"/>
              </a:xfrm>
              <a:custGeom>
                <a:avLst/>
                <a:gdLst>
                  <a:gd name="T0" fmla="*/ 0 w 171"/>
                  <a:gd name="T1" fmla="*/ 216 h 222"/>
                  <a:gd name="T2" fmla="*/ 27 w 171"/>
                  <a:gd name="T3" fmla="*/ 75 h 222"/>
                  <a:gd name="T4" fmla="*/ 69 w 171"/>
                  <a:gd name="T5" fmla="*/ 9 h 222"/>
                  <a:gd name="T6" fmla="*/ 114 w 171"/>
                  <a:gd name="T7" fmla="*/ 21 h 222"/>
                  <a:gd name="T8" fmla="*/ 144 w 171"/>
                  <a:gd name="T9" fmla="*/ 75 h 222"/>
                  <a:gd name="T10" fmla="*/ 171 w 171"/>
                  <a:gd name="T11" fmla="*/ 222 h 2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1"/>
                  <a:gd name="T19" fmla="*/ 0 h 222"/>
                  <a:gd name="T20" fmla="*/ 171 w 171"/>
                  <a:gd name="T21" fmla="*/ 222 h 2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1" h="222">
                    <a:moveTo>
                      <a:pt x="0" y="216"/>
                    </a:moveTo>
                    <a:cubicBezTo>
                      <a:pt x="8" y="162"/>
                      <a:pt x="16" y="109"/>
                      <a:pt x="27" y="75"/>
                    </a:cubicBezTo>
                    <a:cubicBezTo>
                      <a:pt x="38" y="41"/>
                      <a:pt x="55" y="18"/>
                      <a:pt x="69" y="9"/>
                    </a:cubicBezTo>
                    <a:cubicBezTo>
                      <a:pt x="83" y="0"/>
                      <a:pt x="102" y="10"/>
                      <a:pt x="114" y="21"/>
                    </a:cubicBezTo>
                    <a:cubicBezTo>
                      <a:pt x="126" y="32"/>
                      <a:pt x="135" y="42"/>
                      <a:pt x="144" y="75"/>
                    </a:cubicBezTo>
                    <a:cubicBezTo>
                      <a:pt x="153" y="108"/>
                      <a:pt x="167" y="198"/>
                      <a:pt x="171" y="222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00" name="Line 70"/>
            <p:cNvSpPr>
              <a:spLocks noChangeShapeType="1"/>
            </p:cNvSpPr>
            <p:nvPr/>
          </p:nvSpPr>
          <p:spPr bwMode="auto">
            <a:xfrm>
              <a:off x="2102" y="2556"/>
              <a:ext cx="2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601" name="Text Box 71"/>
            <p:cNvSpPr txBox="1">
              <a:spLocks noChangeArrowheads="1"/>
            </p:cNvSpPr>
            <p:nvPr/>
          </p:nvSpPr>
          <p:spPr bwMode="auto">
            <a:xfrm>
              <a:off x="2036" y="2312"/>
              <a:ext cx="2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  <a:latin typeface="Times New Roman" pitchFamily="18" charset="0"/>
                </a:rPr>
                <a:t>E</a:t>
              </a:r>
              <a:r>
                <a:rPr lang="en-US" baseline="-25000">
                  <a:solidFill>
                    <a:srgbClr val="FF0000"/>
                  </a:solidFill>
                  <a:latin typeface="Times New Roman" pitchFamily="18" charset="0"/>
                </a:rPr>
                <a:t>g</a:t>
              </a:r>
            </a:p>
          </p:txBody>
        </p:sp>
      </p:grpSp>
      <p:sp>
        <p:nvSpPr>
          <p:cNvPr id="36936" name="Text Box 72"/>
          <p:cNvSpPr txBox="1">
            <a:spLocks noChangeArrowheads="1"/>
          </p:cNvSpPr>
          <p:nvPr/>
        </p:nvSpPr>
        <p:spPr bwMode="auto">
          <a:xfrm>
            <a:off x="3222625" y="3832225"/>
            <a:ext cx="493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h</a:t>
            </a:r>
            <a:r>
              <a:rPr lang="en-US" sz="2400" b="1" baseline="30000">
                <a:latin typeface="Times New Roman" pitchFamily="18" charset="0"/>
              </a:rPr>
              <a:t>+</a:t>
            </a:r>
          </a:p>
        </p:txBody>
      </p:sp>
      <p:sp>
        <p:nvSpPr>
          <p:cNvPr id="36937" name="Text Box 73"/>
          <p:cNvSpPr txBox="1">
            <a:spLocks noChangeArrowheads="1"/>
          </p:cNvSpPr>
          <p:nvPr/>
        </p:nvSpPr>
        <p:spPr bwMode="auto">
          <a:xfrm>
            <a:off x="581025" y="2816225"/>
            <a:ext cx="493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e</a:t>
            </a:r>
            <a:r>
              <a:rPr lang="en-US" sz="2400" b="1" baseline="30000">
                <a:latin typeface="Times New Roman" pitchFamily="18" charset="0"/>
              </a:rPr>
              <a:t>-</a:t>
            </a:r>
          </a:p>
        </p:txBody>
      </p:sp>
      <p:sp>
        <p:nvSpPr>
          <p:cNvPr id="36938" name="Text Box 74"/>
          <p:cNvSpPr txBox="1">
            <a:spLocks noChangeArrowheads="1"/>
          </p:cNvSpPr>
          <p:nvPr/>
        </p:nvSpPr>
        <p:spPr bwMode="auto">
          <a:xfrm>
            <a:off x="7567613" y="4419600"/>
            <a:ext cx="1119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n=p=n</a:t>
            </a:r>
            <a:r>
              <a:rPr lang="en-US" sz="2400" b="1" baseline="-25000">
                <a:latin typeface="Times New Roman" pitchFamily="18" charset="0"/>
              </a:rPr>
              <a:t>i</a:t>
            </a:r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9144000" y="1196975"/>
            <a:ext cx="85725" cy="857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 flipV="1">
            <a:off x="4348163" y="2863850"/>
            <a:ext cx="588962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3598" name="Rectangle 82"/>
          <p:cNvSpPr>
            <a:spLocks noChangeArrowheads="1"/>
          </p:cNvSpPr>
          <p:nvPr/>
        </p:nvSpPr>
        <p:spPr bwMode="auto">
          <a:xfrm>
            <a:off x="152400" y="985838"/>
            <a:ext cx="4573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>
                <a:latin typeface="Times New Roman" pitchFamily="18" charset="0"/>
                <a:cs typeface="Times New Roman" pitchFamily="18" charset="0"/>
              </a:rPr>
              <a:t>1. Intrinsic (pure) Semiconductor</a:t>
            </a:r>
            <a:endParaRPr lang="en-US" sz="2400" b="1"/>
          </a:p>
        </p:txBody>
      </p:sp>
      <p:sp>
        <p:nvSpPr>
          <p:cNvPr id="8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A5E72F8C-1D2A-4B99-900E-AC953D9E73D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kern="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kern="0" dirty="0" smtClean="0">
                <a:latin typeface="Times New Roman" pitchFamily="18" charset="0"/>
                <a:cs typeface="Times New Roman" pitchFamily="18" charset="0"/>
              </a:rPr>
              <a:t>Type of Semiconductors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6458 0.08611 " pathEditMode="relative" ptsTypes="AA">
                                      <p:cBhvr>
                                        <p:cTn id="6" dur="500" fill="hold"/>
                                        <p:tgtEl>
                                          <p:spTgt spid="369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92 L -0.0625 -0.0833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9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27 -0.05186 C -0.04027 -0.0051 -0.01232 0.03078 0.02171 0.03078 C 0.05677 0.03078 0.08473 -0.0051 0.08473 -0.05186 C 0.08473 -0.09862 0.11268 -0.13449 0.14775 -0.13449 C 0.18177 -0.13449 0.20973 -0.09862 0.20973 -0.05186 " pathEditMode="relative" rAng="0" ptsTypes="fffff">
                                      <p:cBhvr>
                                        <p:cTn id="22" dur="10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9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73 -0.05463 C 0.20973 -0.00787 0.23768 0.02801 0.27171 0.02801 C 0.30677 0.02801 0.33473 -0.00787 0.33473 -0.05463 C 0.33473 -0.10139 0.36268 -0.13727 0.39775 -0.13727 C 0.43177 -0.13727 0.45973 -0.10139 0.45973 -0.05463 " pathEditMode="relative" rAng="0" ptsTypes="fffff">
                                      <p:cBhvr>
                                        <p:cTn id="25" dur="10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55 -0.05457 C 0.45886 -0.01179 0.45799 0.03098 0.44219 0.05734 C 0.42639 0.0837 0.38768 0.08185 0.36441 0.10382 C 0.34115 0.12578 0.33855 0.15283 0.30243 0.18844 C 0.26667 0.22382 0.21632 0.33757 0.14844 0.31746 C 0.08091 0.29734 -0.05434 0.15861 -0.10382 0.06798 C -0.15364 -0.02266 -0.17708 -0.15538 -0.14982 -0.2259 C -0.12257 -0.29642 0.00868 -0.35514 0.05955 -0.35491 C 0.11059 -0.35468 0.20209 -0.31191 0.15643 -0.22381 C 0.11094 -0.13572 -0.13437 0.16578 -0.21336 0.17364 C -0.29236 0.1815 -0.29583 -0.10358 -0.31753 -0.17665 " pathEditMode="relative" rAng="0" ptsTypes="aaaaaaaaaaa">
                                      <p:cBhvr>
                                        <p:cTn id="28" dur="20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3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81481E-6 C -0.00243 -0.01504 -0.00469 -0.03009 -0.00937 -0.04027 C -0.01406 -0.05046 -0.02118 -0.05601 -0.02812 -0.06111 C -0.03507 -0.0662 -0.04358 -0.06921 -0.05104 -0.07013 C -0.05851 -0.07106 -0.06632 -0.07013 -0.07292 -0.06736 C -0.07951 -0.06458 -0.08524 -0.05902 -0.09062 -0.05277 C -0.09601 -0.04652 -0.10208 -0.03657 -0.10573 -0.02986 C -0.10937 -0.02314 -0.11094 -0.01828 -0.11198 -0.0125 C -0.11302 -0.00671 -0.11215 0.00163 -0.11233 0.00533 " pathEditMode="relative" rAng="0" ptsTypes="aaaaaaaaa">
                                      <p:cBhvr>
                                        <p:cTn id="46" dur="20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" y="-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8" dur="20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417 0.01666 0.00834 0.03356 0.0198 0.04305 C 0.03125 0.05254 0.05278 0.06365 0.06823 0.05764 C 0.08368 0.05162 0.09809 0.02893 0.1125 0.00625 " pathEditMode="relative" ptsTypes="aaaA">
                                      <p:cBhvr>
                                        <p:cTn id="50" dur="20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C -0.01424 0.0037 -0.0283 0.00764 -0.04063 0.01805 C -0.05296 0.02847 -0.07101 0.04421 -0.07396 0.06319 C -0.07691 0.08217 -0.06771 0.11852 -0.05782 0.13194 C -0.04792 0.14537 -0.02379 0.1412 -0.01493 0.14375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7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2000" fill="hold"/>
                                        <p:tgtEl>
                                          <p:spTgt spid="36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98 0.00833 C 0.12882 0.01204 0.14583 0.01597 0.16042 0.00625 C 0.175 -0.00347 0.19757 -0.03009 0.2 -0.05069 C 0.20243 -0.0713 0.18785 -0.10417 0.17552 -0.11806 C 0.16319 -0.13194 0.14462 -0.13264 0.12604 -0.13333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C 0.01059 -0.01181 0.02135 -0.02338 -0.04445 -0.03148 C -0.11025 -0.03959 -0.325 -0.06297 -0.39445 -0.04815 C -0.46389 -0.03334 -0.46459 0.01041 -0.46111 0.0574 C -0.45764 0.1044 -0.39636 0.1743 -0.37361 0.23333 C -0.35087 0.29236 -0.31129 0.36759 -0.325 0.41111 C -0.33872 0.4544 -0.41945 0.49305 -0.45556 0.49444 C -0.49167 0.49583 -0.54045 0.44791 -0.54219 0.41921 C -0.54393 0.39027 -0.48177 0.34143 -0.4658 0.32106 " pathEditMode="relative" rAng="0" ptsTypes="aaaaaaaaa">
                                      <p:cBhvr>
                                        <p:cTn id="62" dur="20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0" presetClass="pat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76 0.32245 L -0.53056 0.2368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4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6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6" grpId="0" animBg="1"/>
      <p:bldP spid="36896" grpId="0" animBg="1"/>
      <p:bldP spid="36896" grpId="1" animBg="1"/>
      <p:bldP spid="36908" grpId="0" animBg="1"/>
      <p:bldP spid="36908" grpId="1" animBg="1"/>
      <p:bldP spid="36922" grpId="0" animBg="1"/>
      <p:bldP spid="36923" grpId="0" animBg="1"/>
      <p:bldP spid="36923" grpId="1" animBg="1"/>
      <p:bldP spid="36923" grpId="2" animBg="1"/>
      <p:bldP spid="36923" grpId="3" animBg="1"/>
      <p:bldP spid="36936" grpId="0"/>
      <p:bldP spid="36936" grpId="1"/>
      <p:bldP spid="36936" grpId="2"/>
      <p:bldP spid="36936" grpId="3"/>
      <p:bldP spid="36937" grpId="0"/>
      <p:bldP spid="36938" grpId="0"/>
      <p:bldP spid="36939" grpId="0" animBg="1"/>
      <p:bldP spid="36939" grpId="1" animBg="1"/>
      <p:bldP spid="369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2001838" y="344646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93825" y="2816225"/>
            <a:ext cx="752475" cy="752475"/>
            <a:chOff x="986" y="1702"/>
            <a:chExt cx="474" cy="474"/>
          </a:xfrm>
        </p:grpSpPr>
        <p:sp>
          <p:nvSpPr>
            <p:cNvPr id="24664" name="Line 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65" name="Line 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80" name="Oval 7"/>
          <p:cNvSpPr>
            <a:spLocks noChangeArrowheads="1"/>
          </p:cNvSpPr>
          <p:nvPr/>
        </p:nvSpPr>
        <p:spPr bwMode="auto">
          <a:xfrm>
            <a:off x="904875" y="23082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3079750" y="7023100"/>
            <a:ext cx="609600" cy="60960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82" name="Oval 9"/>
          <p:cNvSpPr>
            <a:spLocks noChangeArrowheads="1"/>
          </p:cNvSpPr>
          <p:nvPr/>
        </p:nvSpPr>
        <p:spPr bwMode="auto">
          <a:xfrm>
            <a:off x="4156075" y="57023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83" name="Oval 10"/>
          <p:cNvSpPr>
            <a:spLocks noChangeArrowheads="1"/>
          </p:cNvSpPr>
          <p:nvPr/>
        </p:nvSpPr>
        <p:spPr bwMode="auto">
          <a:xfrm>
            <a:off x="781050" y="4503738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 rot="-5400000">
            <a:off x="1331913" y="3911600"/>
            <a:ext cx="752475" cy="752475"/>
            <a:chOff x="986" y="1702"/>
            <a:chExt cx="474" cy="474"/>
          </a:xfrm>
        </p:grpSpPr>
        <p:sp>
          <p:nvSpPr>
            <p:cNvPr id="24662" name="Line 12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63" name="Line 13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85" name="Oval 14"/>
          <p:cNvSpPr>
            <a:spLocks noChangeArrowheads="1"/>
          </p:cNvSpPr>
          <p:nvPr/>
        </p:nvSpPr>
        <p:spPr bwMode="auto">
          <a:xfrm>
            <a:off x="1838325" y="566261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389188" y="3952875"/>
            <a:ext cx="1849437" cy="1890713"/>
            <a:chOff x="1505" y="2490"/>
            <a:chExt cx="1165" cy="1191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518" y="2490"/>
              <a:ext cx="474" cy="474"/>
              <a:chOff x="986" y="1702"/>
              <a:chExt cx="474" cy="474"/>
            </a:xfrm>
          </p:grpSpPr>
          <p:sp>
            <p:nvSpPr>
              <p:cNvPr id="24660" name="Line 17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1" name="Line 18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196" y="3207"/>
              <a:ext cx="474" cy="474"/>
              <a:chOff x="986" y="1702"/>
              <a:chExt cx="474" cy="474"/>
            </a:xfrm>
          </p:grpSpPr>
          <p:sp>
            <p:nvSpPr>
              <p:cNvPr id="24658" name="Line 20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59" name="Line 21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22"/>
            <p:cNvGrpSpPr>
              <a:grpSpLocks/>
            </p:cNvGrpSpPr>
            <p:nvPr/>
          </p:nvGrpSpPr>
          <p:grpSpPr bwMode="auto">
            <a:xfrm rot="-5400000">
              <a:off x="1505" y="3194"/>
              <a:ext cx="474" cy="474"/>
              <a:chOff x="986" y="1702"/>
              <a:chExt cx="474" cy="474"/>
            </a:xfrm>
          </p:grpSpPr>
          <p:sp>
            <p:nvSpPr>
              <p:cNvPr id="24656" name="Line 23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57" name="Line 24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169988" y="5070475"/>
            <a:ext cx="752475" cy="752475"/>
            <a:chOff x="986" y="1702"/>
            <a:chExt cx="474" cy="474"/>
          </a:xfrm>
        </p:grpSpPr>
        <p:sp>
          <p:nvSpPr>
            <p:cNvPr id="24651" name="Line 26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52" name="Line 27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88" name="Oval 28"/>
          <p:cNvSpPr>
            <a:spLocks noChangeArrowheads="1"/>
          </p:cNvSpPr>
          <p:nvPr/>
        </p:nvSpPr>
        <p:spPr bwMode="auto">
          <a:xfrm>
            <a:off x="4398963" y="3446463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89" name="Oval 29"/>
          <p:cNvSpPr>
            <a:spLocks noChangeArrowheads="1"/>
          </p:cNvSpPr>
          <p:nvPr/>
        </p:nvSpPr>
        <p:spPr bwMode="auto">
          <a:xfrm>
            <a:off x="3244850" y="23082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90" name="Oval 30"/>
          <p:cNvSpPr>
            <a:spLocks noChangeArrowheads="1"/>
          </p:cNvSpPr>
          <p:nvPr/>
        </p:nvSpPr>
        <p:spPr bwMode="auto">
          <a:xfrm>
            <a:off x="5438775" y="460375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91" name="Oval 31"/>
          <p:cNvSpPr>
            <a:spLocks noChangeArrowheads="1"/>
          </p:cNvSpPr>
          <p:nvPr/>
        </p:nvSpPr>
        <p:spPr bwMode="auto">
          <a:xfrm>
            <a:off x="6553200" y="57023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9410700" y="1444625"/>
            <a:ext cx="609600" cy="609600"/>
          </a:xfrm>
          <a:prstGeom prst="ellipse">
            <a:avLst/>
          </a:prstGeom>
          <a:solidFill>
            <a:srgbClr val="00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593" name="Oval 33"/>
          <p:cNvSpPr>
            <a:spLocks noChangeArrowheads="1"/>
          </p:cNvSpPr>
          <p:nvPr/>
        </p:nvSpPr>
        <p:spPr bwMode="auto">
          <a:xfrm>
            <a:off x="5600700" y="232727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3771900" y="2795588"/>
            <a:ext cx="752475" cy="752475"/>
            <a:chOff x="986" y="1702"/>
            <a:chExt cx="474" cy="474"/>
          </a:xfrm>
        </p:grpSpPr>
        <p:sp>
          <p:nvSpPr>
            <p:cNvPr id="24649" name="Line 3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50" name="Line 3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4870450" y="3932238"/>
            <a:ext cx="752475" cy="752475"/>
            <a:chOff x="986" y="1702"/>
            <a:chExt cx="474" cy="474"/>
          </a:xfrm>
        </p:grpSpPr>
        <p:sp>
          <p:nvSpPr>
            <p:cNvPr id="24647" name="Line 38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48" name="Line 39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5946775" y="5070475"/>
            <a:ext cx="752475" cy="752475"/>
            <a:chOff x="986" y="1702"/>
            <a:chExt cx="474" cy="474"/>
          </a:xfrm>
        </p:grpSpPr>
        <p:sp>
          <p:nvSpPr>
            <p:cNvPr id="24645" name="Line 41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46" name="Line 42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597" name="Line 43"/>
          <p:cNvSpPr>
            <a:spLocks noChangeShapeType="1"/>
          </p:cNvSpPr>
          <p:nvPr/>
        </p:nvSpPr>
        <p:spPr bwMode="auto">
          <a:xfrm rot="-5400000" flipH="1" flipV="1">
            <a:off x="3792537" y="4114801"/>
            <a:ext cx="588963" cy="588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44"/>
          <p:cNvGrpSpPr>
            <a:grpSpLocks/>
          </p:cNvGrpSpPr>
          <p:nvPr/>
        </p:nvGrpSpPr>
        <p:grpSpPr bwMode="auto">
          <a:xfrm rot="-5400000">
            <a:off x="2551113" y="2835275"/>
            <a:ext cx="752475" cy="752475"/>
            <a:chOff x="986" y="1702"/>
            <a:chExt cx="474" cy="474"/>
          </a:xfrm>
        </p:grpSpPr>
        <p:sp>
          <p:nvSpPr>
            <p:cNvPr id="24643" name="Line 4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44" name="Line 4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47"/>
          <p:cNvGrpSpPr>
            <a:grpSpLocks/>
          </p:cNvGrpSpPr>
          <p:nvPr/>
        </p:nvGrpSpPr>
        <p:grpSpPr bwMode="auto">
          <a:xfrm rot="-5400000">
            <a:off x="4705350" y="5070475"/>
            <a:ext cx="752475" cy="752475"/>
            <a:chOff x="986" y="1702"/>
            <a:chExt cx="474" cy="474"/>
          </a:xfrm>
        </p:grpSpPr>
        <p:sp>
          <p:nvSpPr>
            <p:cNvPr id="24641" name="Line 48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42" name="Line 49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50"/>
          <p:cNvGrpSpPr>
            <a:grpSpLocks/>
          </p:cNvGrpSpPr>
          <p:nvPr/>
        </p:nvGrpSpPr>
        <p:grpSpPr bwMode="auto">
          <a:xfrm rot="-5400000">
            <a:off x="4949825" y="2855913"/>
            <a:ext cx="752475" cy="752475"/>
            <a:chOff x="986" y="1702"/>
            <a:chExt cx="474" cy="474"/>
          </a:xfrm>
        </p:grpSpPr>
        <p:sp>
          <p:nvSpPr>
            <p:cNvPr id="24639" name="Line 51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40" name="Line 52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601" name="Oval 53"/>
          <p:cNvSpPr>
            <a:spLocks noChangeArrowheads="1"/>
          </p:cNvSpPr>
          <p:nvPr/>
        </p:nvSpPr>
        <p:spPr bwMode="auto">
          <a:xfrm>
            <a:off x="7766050" y="45847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5" name="Group 54"/>
          <p:cNvGrpSpPr>
            <a:grpSpLocks/>
          </p:cNvGrpSpPr>
          <p:nvPr/>
        </p:nvGrpSpPr>
        <p:grpSpPr bwMode="auto">
          <a:xfrm rot="-5400000">
            <a:off x="7094538" y="5051425"/>
            <a:ext cx="752475" cy="752475"/>
            <a:chOff x="986" y="1702"/>
            <a:chExt cx="474" cy="474"/>
          </a:xfrm>
        </p:grpSpPr>
        <p:sp>
          <p:nvSpPr>
            <p:cNvPr id="24637" name="Line 55"/>
            <p:cNvSpPr>
              <a:spLocks noChangeShapeType="1"/>
            </p:cNvSpPr>
            <p:nvPr/>
          </p:nvSpPr>
          <p:spPr bwMode="auto">
            <a:xfrm flipH="1" flipV="1">
              <a:off x="986" y="1805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638" name="Line 56"/>
            <p:cNvSpPr>
              <a:spLocks noChangeShapeType="1"/>
            </p:cNvSpPr>
            <p:nvPr/>
          </p:nvSpPr>
          <p:spPr bwMode="auto">
            <a:xfrm flipH="1" flipV="1">
              <a:off x="1089" y="1702"/>
              <a:ext cx="371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603" name="Oval 57"/>
          <p:cNvSpPr>
            <a:spLocks noChangeArrowheads="1"/>
          </p:cNvSpPr>
          <p:nvPr/>
        </p:nvSpPr>
        <p:spPr bwMode="auto">
          <a:xfrm>
            <a:off x="7893050" y="2308225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5965825" y="2773363"/>
            <a:ext cx="2043113" cy="1933575"/>
            <a:chOff x="3758" y="1747"/>
            <a:chExt cx="1287" cy="1218"/>
          </a:xfrm>
        </p:grpSpPr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3836" y="1747"/>
              <a:ext cx="474" cy="474"/>
              <a:chOff x="986" y="1702"/>
              <a:chExt cx="474" cy="474"/>
            </a:xfrm>
          </p:grpSpPr>
          <p:sp>
            <p:nvSpPr>
              <p:cNvPr id="24635" name="Line 60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36" name="Line 61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8" name="Group 62"/>
            <p:cNvGrpSpPr>
              <a:grpSpLocks/>
            </p:cNvGrpSpPr>
            <p:nvPr/>
          </p:nvGrpSpPr>
          <p:grpSpPr bwMode="auto">
            <a:xfrm rot="-5400000">
              <a:off x="3758" y="2491"/>
              <a:ext cx="474" cy="474"/>
              <a:chOff x="986" y="1702"/>
              <a:chExt cx="474" cy="474"/>
            </a:xfrm>
          </p:grpSpPr>
          <p:sp>
            <p:nvSpPr>
              <p:cNvPr id="24633" name="Line 63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34" name="Line 64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9" name="Group 65"/>
            <p:cNvGrpSpPr>
              <a:grpSpLocks/>
            </p:cNvGrpSpPr>
            <p:nvPr/>
          </p:nvGrpSpPr>
          <p:grpSpPr bwMode="auto">
            <a:xfrm>
              <a:off x="4506" y="2454"/>
              <a:ext cx="474" cy="474"/>
              <a:chOff x="986" y="1702"/>
              <a:chExt cx="474" cy="474"/>
            </a:xfrm>
          </p:grpSpPr>
          <p:sp>
            <p:nvSpPr>
              <p:cNvPr id="24631" name="Line 66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32" name="Line 67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0" name="Group 68"/>
            <p:cNvGrpSpPr>
              <a:grpSpLocks/>
            </p:cNvGrpSpPr>
            <p:nvPr/>
          </p:nvGrpSpPr>
          <p:grpSpPr bwMode="auto">
            <a:xfrm rot="-5400000">
              <a:off x="4571" y="1774"/>
              <a:ext cx="474" cy="474"/>
              <a:chOff x="986" y="1702"/>
              <a:chExt cx="474" cy="474"/>
            </a:xfrm>
          </p:grpSpPr>
          <p:sp>
            <p:nvSpPr>
              <p:cNvPr id="24629" name="Line 69"/>
              <p:cNvSpPr>
                <a:spLocks noChangeShapeType="1"/>
              </p:cNvSpPr>
              <p:nvPr/>
            </p:nvSpPr>
            <p:spPr bwMode="auto">
              <a:xfrm flipH="1" flipV="1">
                <a:off x="986" y="1805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30" name="Line 70"/>
              <p:cNvSpPr>
                <a:spLocks noChangeShapeType="1"/>
              </p:cNvSpPr>
              <p:nvPr/>
            </p:nvSpPr>
            <p:spPr bwMode="auto">
              <a:xfrm flipH="1" flipV="1">
                <a:off x="1089" y="1702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044825" y="6858000"/>
            <a:ext cx="714375" cy="771525"/>
            <a:chOff x="1918" y="4320"/>
            <a:chExt cx="450" cy="486"/>
          </a:xfrm>
        </p:grpSpPr>
        <p:sp>
          <p:nvSpPr>
            <p:cNvPr id="24622" name="Oval 72"/>
            <p:cNvSpPr>
              <a:spLocks noChangeArrowheads="1"/>
            </p:cNvSpPr>
            <p:nvPr/>
          </p:nvSpPr>
          <p:spPr bwMode="auto">
            <a:xfrm>
              <a:off x="1918" y="4320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23" name="Oval 73"/>
            <p:cNvSpPr>
              <a:spLocks noChangeArrowheads="1"/>
            </p:cNvSpPr>
            <p:nvPr/>
          </p:nvSpPr>
          <p:spPr bwMode="auto">
            <a:xfrm>
              <a:off x="1918" y="4752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24" name="Oval 74"/>
            <p:cNvSpPr>
              <a:spLocks noChangeArrowheads="1"/>
            </p:cNvSpPr>
            <p:nvPr/>
          </p:nvSpPr>
          <p:spPr bwMode="auto">
            <a:xfrm>
              <a:off x="2314" y="4752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2059" name="Text Box 75"/>
          <p:cNvSpPr txBox="1">
            <a:spLocks noChangeArrowheads="1"/>
          </p:cNvSpPr>
          <p:nvPr/>
        </p:nvSpPr>
        <p:spPr bwMode="auto">
          <a:xfrm>
            <a:off x="3638550" y="3995738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h</a:t>
            </a:r>
            <a:r>
              <a:rPr lang="en-US" sz="3200" baseline="30000">
                <a:latin typeface="Times New Roman" pitchFamily="18" charset="0"/>
              </a:rPr>
              <a:t>+</a:t>
            </a:r>
          </a:p>
        </p:txBody>
      </p:sp>
      <p:sp>
        <p:nvSpPr>
          <p:cNvPr id="42060" name="Text Box 76"/>
          <p:cNvSpPr txBox="1">
            <a:spLocks noChangeArrowheads="1"/>
          </p:cNvSpPr>
          <p:nvPr/>
        </p:nvSpPr>
        <p:spPr bwMode="auto">
          <a:xfrm>
            <a:off x="3067050" y="4567238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Al</a:t>
            </a:r>
            <a:endParaRPr lang="en-US" sz="3200" baseline="30000">
              <a:latin typeface="Times New Roman" pitchFamily="18" charset="0"/>
            </a:endParaRPr>
          </a:p>
        </p:txBody>
      </p:sp>
      <p:grpSp>
        <p:nvGrpSpPr>
          <p:cNvPr id="22" name="Group 77"/>
          <p:cNvGrpSpPr>
            <a:grpSpLocks/>
          </p:cNvGrpSpPr>
          <p:nvPr/>
        </p:nvGrpSpPr>
        <p:grpSpPr bwMode="auto">
          <a:xfrm>
            <a:off x="9350375" y="1371600"/>
            <a:ext cx="714375" cy="790575"/>
            <a:chOff x="5890" y="864"/>
            <a:chExt cx="450" cy="498"/>
          </a:xfrm>
        </p:grpSpPr>
        <p:sp>
          <p:nvSpPr>
            <p:cNvPr id="24618" name="Oval 78"/>
            <p:cNvSpPr>
              <a:spLocks noChangeArrowheads="1"/>
            </p:cNvSpPr>
            <p:nvPr/>
          </p:nvSpPr>
          <p:spPr bwMode="auto">
            <a:xfrm>
              <a:off x="5890" y="876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19" name="Oval 79"/>
            <p:cNvSpPr>
              <a:spLocks noChangeArrowheads="1"/>
            </p:cNvSpPr>
            <p:nvPr/>
          </p:nvSpPr>
          <p:spPr bwMode="auto">
            <a:xfrm>
              <a:off x="5902" y="1296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20" name="Oval 80"/>
            <p:cNvSpPr>
              <a:spLocks noChangeArrowheads="1"/>
            </p:cNvSpPr>
            <p:nvPr/>
          </p:nvSpPr>
          <p:spPr bwMode="auto">
            <a:xfrm>
              <a:off x="6286" y="1308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21" name="Oval 81"/>
            <p:cNvSpPr>
              <a:spLocks noChangeArrowheads="1"/>
            </p:cNvSpPr>
            <p:nvPr/>
          </p:nvSpPr>
          <p:spPr bwMode="auto">
            <a:xfrm>
              <a:off x="6286" y="864"/>
              <a:ext cx="54" cy="5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2066" name="Oval 82"/>
          <p:cNvSpPr>
            <a:spLocks noChangeArrowheads="1"/>
          </p:cNvSpPr>
          <p:nvPr/>
        </p:nvSpPr>
        <p:spPr bwMode="auto">
          <a:xfrm>
            <a:off x="9197975" y="1714500"/>
            <a:ext cx="85725" cy="857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2067" name="Text Box 83"/>
          <p:cNvSpPr txBox="1">
            <a:spLocks noChangeArrowheads="1"/>
          </p:cNvSpPr>
          <p:nvPr/>
        </p:nvSpPr>
        <p:spPr bwMode="auto">
          <a:xfrm>
            <a:off x="6019800" y="3405188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e</a:t>
            </a:r>
            <a:r>
              <a:rPr lang="en-US" sz="3200" baseline="30000">
                <a:latin typeface="Times New Roman" pitchFamily="18" charset="0"/>
              </a:rPr>
              <a:t>-</a:t>
            </a:r>
          </a:p>
        </p:txBody>
      </p:sp>
      <p:sp>
        <p:nvSpPr>
          <p:cNvPr id="42068" name="Text Box 84"/>
          <p:cNvSpPr txBox="1">
            <a:spLocks noChangeArrowheads="1"/>
          </p:cNvSpPr>
          <p:nvPr/>
        </p:nvSpPr>
        <p:spPr bwMode="auto">
          <a:xfrm>
            <a:off x="6667500" y="3424238"/>
            <a:ext cx="6477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Sb</a:t>
            </a:r>
            <a:endParaRPr lang="en-US" sz="3200" baseline="30000">
              <a:latin typeface="Times New Roman" pitchFamily="18" charset="0"/>
            </a:endParaRPr>
          </a:p>
        </p:txBody>
      </p:sp>
      <p:sp>
        <p:nvSpPr>
          <p:cNvPr id="24612" name="Text Box 85"/>
          <p:cNvSpPr txBox="1">
            <a:spLocks noChangeArrowheads="1"/>
          </p:cNvSpPr>
          <p:nvPr/>
        </p:nvSpPr>
        <p:spPr bwMode="auto">
          <a:xfrm>
            <a:off x="5486400" y="4586288"/>
            <a:ext cx="6477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itchFamily="18" charset="0"/>
              </a:rPr>
              <a:t>Si</a:t>
            </a:r>
            <a:endParaRPr lang="en-US" sz="3200" baseline="30000">
              <a:latin typeface="Times New Roman" pitchFamily="18" charset="0"/>
            </a:endParaRP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7352F1-2E1D-4649-B37C-7417D65B86D3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24617" name="Rectangle 91"/>
          <p:cNvSpPr>
            <a:spLocks noChangeArrowheads="1"/>
          </p:cNvSpPr>
          <p:nvPr/>
        </p:nvSpPr>
        <p:spPr bwMode="auto">
          <a:xfrm>
            <a:off x="152400" y="620688"/>
            <a:ext cx="8839200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 	In order to increase conductivity of intrinsic semiconductor we have add some 	impurity to the intrinsic semiconductor. The resultant is know as extrinsic type 	semiconductor.</a:t>
            </a:r>
          </a:p>
          <a:p>
            <a:pPr algn="just">
              <a:buClr>
                <a:srgbClr val="0000CC"/>
              </a:buClr>
              <a:buFont typeface="Arial" charset="0"/>
              <a:buChar char="•"/>
            </a:pPr>
            <a:endParaRPr lang="en-US" altLang="zh-TW" sz="1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Doping: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 Adding of impurities (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dopants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) to the intrinsic semi-conductor material.</a:t>
            </a:r>
          </a:p>
          <a:p>
            <a:pPr>
              <a:buFont typeface="Arial" charset="0"/>
              <a:buChar char="•"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P-type:    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Adding Group III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dopant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(or acceptor) such as B, Al,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Ga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In …</a:t>
            </a:r>
          </a:p>
          <a:p>
            <a:pPr>
              <a:buFont typeface="Arial" charset="0"/>
              <a:buChar char="•"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N-type:   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Adding Group V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dopant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(or donor) such as 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P,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Sb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, Bi …</a:t>
            </a:r>
          </a:p>
        </p:txBody>
      </p:sp>
      <p:sp>
        <p:nvSpPr>
          <p:cNvPr id="9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91E58DE-4400-4A18-81EB-7B7168190F0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1371600" y="0"/>
            <a:ext cx="7772400" cy="548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2. Extrinsic Semiconductor (P &amp; N Type)</a:t>
            </a:r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1.48148E-6 C -0.06354 -0.00208 -0.13333 -0.00417 -0.17292 -0.03611 C -0.2125 -0.06806 -0.22813 -0.12546 -0.23125 -0.19167 C -0.23438 -0.25787 -0.21806 -0.35787 -0.19167 -0.43333 C -0.16528 -0.5088 -0.11354 -0.62315 -0.07292 -0.64445 C -0.03229 -0.66574 0.01146 -0.61528 0.05208 -0.56111 C 0.09271 -0.50695 0.17882 -0.3713 0.17083 -0.31945 C 0.16285 -0.26759 0.04479 -0.23519 0.00417 -0.25 C -0.03646 -0.26482 -0.08021 -0.37639 -0.07292 -0.40833 C -0.06563 -0.44028 0.02257 -0.45232 0.04792 -0.44167 C 0.07326 -0.43102 0.08125 -0.36759 0.07917 -0.34445 C 0.07708 -0.3213 0.04896 -0.30093 0.03542 -0.30278 C 0.02187 -0.30463 0.00989 -0.33009 -0.00208 -0.35556 " pathEditMode="relative" rAng="0" ptsTypes="aaaaaaaaaaaaA">
                                      <p:cBhvr>
                                        <p:cTn id="6" dur="20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-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0556 C -0.04618 -0.00463 -0.09653 -0.0037 -0.12917 -0.01389 C -0.16181 -0.02407 -0.17431 -0.03472 -0.19167 -0.06667 C -0.20903 -0.09861 -0.23403 -0.14306 -0.23333 -0.20556 C -0.23264 -0.26806 -0.21077 -0.37037 -0.1875 -0.44167 C -0.16424 -0.51296 -0.12361 -0.60139 -0.09375 -0.63333 C -0.06389 -0.66528 -0.04774 -0.6662 -0.00833 -0.63333 C 0.0309 -0.60046 0.1118 -0.48843 0.14167 -0.43611 C 0.17153 -0.3838 0.18507 -0.35046 0.17083 -0.31944 C 0.1566 -0.28843 0.08923 -0.25648 0.05625 -0.25 C 0.02326 -0.24352 -0.00625 -0.25741 -0.02743 -0.28056 C -0.04792 -0.3037 -0.06458 -0.36296 -0.06875 -0.38889 C -0.07292 -0.41481 -0.07049 -0.42546 -0.05208 -0.43611 C -0.03368 -0.44676 0.0191 -0.4625 0.04167 -0.45278 C 0.06423 -0.44306 0.07917 -0.40046 0.08333 -0.37778 C 0.0875 -0.35509 0.07708 -0.32639 0.06667 -0.31667 C 0.05625 -0.30694 0.0309 -0.31435 0.02083 -0.31944 C 0.01076 -0.32454 0.00851 -0.33588 0.00625 -0.34722 " pathEditMode="relative" rAng="0" ptsTypes="aaaaaaaaaaaaaaaa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2691 -0.03634 -0.05382 -0.07268 -0.09375 -0.07222 C -0.13368 -0.07176 -0.18646 -0.05139 -0.23958 0.00278 C -0.29271 0.05695 -0.36806 0.17361 -0.4125 0.25278 C -0.45694 0.33195 -0.5059 0.42269 -0.50625 0.47778 C -0.5066 0.53287 -0.44549 0.57824 -0.41458 0.58334 C -0.38368 0.58843 -0.34028 0.54584 -0.32083 0.50834 C -0.30139 0.47084 -0.30139 0.39445 -0.29792 0.35834 C -0.29444 0.32223 -0.29722 0.30695 -0.3 0.29167 " pathEditMode="relative" ptsTypes="aaaaaaaaA">
                                      <p:cBhvr>
                                        <p:cTn id="25" dur="2000" fill="hold"/>
                                        <p:tgtEl>
                                          <p:spTgt spid="420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2691 -0.03634 -0.05382 -0.07268 -0.09375 -0.07222 C -0.13368 -0.07176 -0.18646 -0.05139 -0.23958 0.00278 C -0.29271 0.05695 -0.36806 0.17361 -0.4125 0.25278 C -0.45694 0.33195 -0.5059 0.42269 -0.50625 0.47778 C -0.5066 0.53287 -0.44549 0.57824 -0.41458 0.58334 C -0.38368 0.58843 -0.34028 0.54584 -0.32083 0.50834 C -0.30139 0.47084 -0.30139 0.39445 -0.29792 0.35834 C -0.29444 0.32223 -0.29722 0.30695 -0.3 0.29167 " pathEditMode="relative" ptsTypes="aaaaaaa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2691 -0.03634 -0.05382 -0.07268 -0.09375 -0.07222 C -0.13368 -0.07176 -0.18646 -0.05139 -0.23958 0.00278 C -0.29271 0.05695 -0.36806 0.17361 -0.4125 0.25278 C -0.45694 0.33195 -0.5059 0.42269 -0.50625 0.47778 C -0.5066 0.53287 -0.44549 0.57824 -0.41458 0.58334 C -0.38368 0.58843 -0.34028 0.54584 -0.32083 0.50834 C -0.30139 0.47084 -0.30139 0.39445 -0.29792 0.35834 C -0.29444 0.32223 -0.29722 0.30695 -0.3 0.29167 " pathEditMode="relative" ptsTypes="aaaaaaaaA">
                                      <p:cBhvr>
                                        <p:cTn id="29" dur="2000" fill="hold"/>
                                        <p:tgtEl>
                                          <p:spTgt spid="4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2" grpId="0" animBg="1"/>
      <p:bldP spid="42016" grpId="0" animBg="1"/>
      <p:bldP spid="42059" grpId="0"/>
      <p:bldP spid="42060" grpId="0"/>
      <p:bldP spid="42066" grpId="0" animBg="1"/>
      <p:bldP spid="42067" grpId="0"/>
      <p:bldP spid="420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82688" y="2033588"/>
            <a:ext cx="7100887" cy="24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</a:pPr>
            <a:endParaRPr lang="en-US" baseline="30000">
              <a:latin typeface="Trebuchet MS" pitchFamily="34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604963" y="2620963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1604963" y="4835525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5" name="Rectangle 6" descr="Parchment"/>
          <p:cNvSpPr>
            <a:spLocks noChangeArrowheads="1"/>
          </p:cNvSpPr>
          <p:nvPr/>
        </p:nvSpPr>
        <p:spPr bwMode="auto">
          <a:xfrm>
            <a:off x="1604963" y="3168650"/>
            <a:ext cx="5892800" cy="166528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16652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16652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18891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18891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21129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21129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23368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25574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25574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278130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27813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30051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30051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322897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345281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345281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367665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367665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39004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39004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41243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43449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43449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5688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45688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47926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47926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0165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2403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52403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546100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54610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56848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56848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590867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13251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13251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635635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635635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5801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65801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68040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70278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0278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72485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2485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16652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16652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18891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18891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21129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21129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23368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23368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25574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25574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27813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27813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30051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0051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322897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322897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45281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345281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367665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367665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39004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39004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41243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41243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43449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43449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45688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45688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47926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47926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50165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50165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52403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52403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54610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54610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56848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56848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590867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590867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613251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613251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4" name="Oval 95"/>
          <p:cNvSpPr>
            <a:spLocks noChangeArrowheads="1"/>
          </p:cNvSpPr>
          <p:nvPr/>
        </p:nvSpPr>
        <p:spPr bwMode="auto">
          <a:xfrm>
            <a:off x="635635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5" name="Oval 96"/>
          <p:cNvSpPr>
            <a:spLocks noChangeArrowheads="1"/>
          </p:cNvSpPr>
          <p:nvPr/>
        </p:nvSpPr>
        <p:spPr bwMode="auto">
          <a:xfrm>
            <a:off x="635635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6" name="Oval 97"/>
          <p:cNvSpPr>
            <a:spLocks noChangeArrowheads="1"/>
          </p:cNvSpPr>
          <p:nvPr/>
        </p:nvSpPr>
        <p:spPr bwMode="auto">
          <a:xfrm>
            <a:off x="65801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7" name="Oval 98"/>
          <p:cNvSpPr>
            <a:spLocks noChangeArrowheads="1"/>
          </p:cNvSpPr>
          <p:nvPr/>
        </p:nvSpPr>
        <p:spPr bwMode="auto">
          <a:xfrm>
            <a:off x="65801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8" name="Oval 99"/>
          <p:cNvSpPr>
            <a:spLocks noChangeArrowheads="1"/>
          </p:cNvSpPr>
          <p:nvPr/>
        </p:nvSpPr>
        <p:spPr bwMode="auto">
          <a:xfrm>
            <a:off x="68040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99" name="Oval 100"/>
          <p:cNvSpPr>
            <a:spLocks noChangeArrowheads="1"/>
          </p:cNvSpPr>
          <p:nvPr/>
        </p:nvSpPr>
        <p:spPr bwMode="auto">
          <a:xfrm>
            <a:off x="68040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00" name="Oval 101"/>
          <p:cNvSpPr>
            <a:spLocks noChangeArrowheads="1"/>
          </p:cNvSpPr>
          <p:nvPr/>
        </p:nvSpPr>
        <p:spPr bwMode="auto">
          <a:xfrm>
            <a:off x="70278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01" name="Oval 102"/>
          <p:cNvSpPr>
            <a:spLocks noChangeArrowheads="1"/>
          </p:cNvSpPr>
          <p:nvPr/>
        </p:nvSpPr>
        <p:spPr bwMode="auto">
          <a:xfrm>
            <a:off x="70278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02" name="Oval 103"/>
          <p:cNvSpPr>
            <a:spLocks noChangeArrowheads="1"/>
          </p:cNvSpPr>
          <p:nvPr/>
        </p:nvSpPr>
        <p:spPr bwMode="auto">
          <a:xfrm>
            <a:off x="72485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03" name="Oval 104"/>
          <p:cNvSpPr>
            <a:spLocks noChangeArrowheads="1"/>
          </p:cNvSpPr>
          <p:nvPr/>
        </p:nvSpPr>
        <p:spPr bwMode="auto">
          <a:xfrm>
            <a:off x="72485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065" name="Text Box 105"/>
          <p:cNvSpPr txBox="1">
            <a:spLocks noChangeArrowheads="1"/>
          </p:cNvSpPr>
          <p:nvPr/>
        </p:nvSpPr>
        <p:spPr bwMode="auto">
          <a:xfrm>
            <a:off x="398145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66" name="Text Box 106"/>
          <p:cNvSpPr txBox="1">
            <a:spLocks noChangeArrowheads="1"/>
          </p:cNvSpPr>
          <p:nvPr/>
        </p:nvSpPr>
        <p:spPr bwMode="auto">
          <a:xfrm>
            <a:off x="398145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67" name="Text Box 107"/>
          <p:cNvSpPr txBox="1">
            <a:spLocks noChangeArrowheads="1"/>
          </p:cNvSpPr>
          <p:nvPr/>
        </p:nvSpPr>
        <p:spPr bwMode="auto">
          <a:xfrm>
            <a:off x="3979863" y="3717925"/>
            <a:ext cx="11382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68" name="Text Box 108"/>
          <p:cNvSpPr txBox="1">
            <a:spLocks noChangeArrowheads="1"/>
          </p:cNvSpPr>
          <p:nvPr/>
        </p:nvSpPr>
        <p:spPr bwMode="auto">
          <a:xfrm>
            <a:off x="396240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69" name="Text Box 109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0" name="Text Box 110"/>
          <p:cNvSpPr txBox="1">
            <a:spLocks noChangeArrowheads="1"/>
          </p:cNvSpPr>
          <p:nvPr/>
        </p:nvSpPr>
        <p:spPr bwMode="auto">
          <a:xfrm>
            <a:off x="396240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1" name="Text Box 111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2" name="Text Box 112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3" name="Text Box 113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4" name="Text Box 114"/>
          <p:cNvSpPr txBox="1">
            <a:spLocks noChangeArrowheads="1"/>
          </p:cNvSpPr>
          <p:nvPr/>
        </p:nvSpPr>
        <p:spPr bwMode="auto">
          <a:xfrm>
            <a:off x="3921125" y="3721100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5" name="Text Box 115"/>
          <p:cNvSpPr txBox="1">
            <a:spLocks noChangeArrowheads="1"/>
          </p:cNvSpPr>
          <p:nvPr/>
        </p:nvSpPr>
        <p:spPr bwMode="auto">
          <a:xfrm>
            <a:off x="381952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6" name="Text Box 116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7" name="Text Box 117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8" name="Text Box 118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79" name="Text Box 119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0" name="Text Box 120"/>
          <p:cNvSpPr txBox="1">
            <a:spLocks noChangeArrowheads="1"/>
          </p:cNvSpPr>
          <p:nvPr/>
        </p:nvSpPr>
        <p:spPr bwMode="auto">
          <a:xfrm>
            <a:off x="3697288" y="3716338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50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1" name="Text Box 121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2" name="Text Box 122"/>
          <p:cNvSpPr txBox="1">
            <a:spLocks noChangeArrowheads="1"/>
          </p:cNvSpPr>
          <p:nvPr/>
        </p:nvSpPr>
        <p:spPr bwMode="auto">
          <a:xfrm>
            <a:off x="3821113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3" name="Text Box 123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4" name="Text Box 124"/>
          <p:cNvSpPr txBox="1">
            <a:spLocks noChangeArrowheads="1"/>
          </p:cNvSpPr>
          <p:nvPr/>
        </p:nvSpPr>
        <p:spPr bwMode="auto">
          <a:xfrm>
            <a:off x="3822700" y="3716338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5" name="Text Box 125"/>
          <p:cNvSpPr txBox="1">
            <a:spLocks noChangeArrowheads="1"/>
          </p:cNvSpPr>
          <p:nvPr/>
        </p:nvSpPr>
        <p:spPr bwMode="auto">
          <a:xfrm>
            <a:off x="3802063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1086" name="Text Box 126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5726" name="Oval 127"/>
          <p:cNvSpPr>
            <a:spLocks noChangeArrowheads="1"/>
          </p:cNvSpPr>
          <p:nvPr/>
        </p:nvSpPr>
        <p:spPr bwMode="auto">
          <a:xfrm>
            <a:off x="2336800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27" name="Oval 128"/>
          <p:cNvSpPr>
            <a:spLocks noChangeArrowheads="1"/>
          </p:cNvSpPr>
          <p:nvPr/>
        </p:nvSpPr>
        <p:spPr bwMode="auto">
          <a:xfrm>
            <a:off x="3228975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28" name="Oval 129"/>
          <p:cNvSpPr>
            <a:spLocks noChangeArrowheads="1"/>
          </p:cNvSpPr>
          <p:nvPr/>
        </p:nvSpPr>
        <p:spPr bwMode="auto">
          <a:xfrm>
            <a:off x="4124325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29" name="Oval 130"/>
          <p:cNvSpPr>
            <a:spLocks noChangeArrowheads="1"/>
          </p:cNvSpPr>
          <p:nvPr/>
        </p:nvSpPr>
        <p:spPr bwMode="auto">
          <a:xfrm>
            <a:off x="5016500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0" name="Oval 131"/>
          <p:cNvSpPr>
            <a:spLocks noChangeArrowheads="1"/>
          </p:cNvSpPr>
          <p:nvPr/>
        </p:nvSpPr>
        <p:spPr bwMode="auto">
          <a:xfrm>
            <a:off x="5908675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1" name="Oval 132"/>
          <p:cNvSpPr>
            <a:spLocks noChangeArrowheads="1"/>
          </p:cNvSpPr>
          <p:nvPr/>
        </p:nvSpPr>
        <p:spPr bwMode="auto">
          <a:xfrm>
            <a:off x="6804025" y="44370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2" name="Line 133"/>
          <p:cNvSpPr>
            <a:spLocks noChangeShapeType="1"/>
          </p:cNvSpPr>
          <p:nvPr/>
        </p:nvSpPr>
        <p:spPr bwMode="auto">
          <a:xfrm>
            <a:off x="2147888" y="4654550"/>
            <a:ext cx="494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094" name="Oval 134"/>
          <p:cNvSpPr>
            <a:spLocks noChangeArrowheads="1"/>
          </p:cNvSpPr>
          <p:nvPr/>
        </p:nvSpPr>
        <p:spPr bwMode="auto">
          <a:xfrm>
            <a:off x="6805613" y="48926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4" name="Text Box 135"/>
          <p:cNvSpPr txBox="1">
            <a:spLocks noChangeArrowheads="1"/>
          </p:cNvSpPr>
          <p:nvPr/>
        </p:nvSpPr>
        <p:spPr bwMode="auto">
          <a:xfrm>
            <a:off x="7477125" y="2544763"/>
            <a:ext cx="8286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c</a:t>
            </a:r>
          </a:p>
        </p:txBody>
      </p:sp>
      <p:sp>
        <p:nvSpPr>
          <p:cNvPr id="25735" name="Text Box 136"/>
          <p:cNvSpPr txBox="1">
            <a:spLocks noChangeArrowheads="1"/>
          </p:cNvSpPr>
          <p:nvPr/>
        </p:nvSpPr>
        <p:spPr bwMode="auto">
          <a:xfrm>
            <a:off x="7467600" y="4906963"/>
            <a:ext cx="6762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v</a:t>
            </a:r>
          </a:p>
        </p:txBody>
      </p:sp>
      <p:sp>
        <p:nvSpPr>
          <p:cNvPr id="25736" name="Text Box 137"/>
          <p:cNvSpPr txBox="1">
            <a:spLocks noChangeArrowheads="1"/>
          </p:cNvSpPr>
          <p:nvPr/>
        </p:nvSpPr>
        <p:spPr bwMode="auto">
          <a:xfrm>
            <a:off x="7477125" y="4203700"/>
            <a:ext cx="752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a</a:t>
            </a:r>
          </a:p>
        </p:txBody>
      </p:sp>
      <p:sp>
        <p:nvSpPr>
          <p:cNvPr id="25737" name="Oval 138"/>
          <p:cNvSpPr>
            <a:spLocks noChangeArrowheads="1"/>
          </p:cNvSpPr>
          <p:nvPr/>
        </p:nvSpPr>
        <p:spPr bwMode="auto">
          <a:xfrm>
            <a:off x="2336800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8" name="Oval 139"/>
          <p:cNvSpPr>
            <a:spLocks noChangeArrowheads="1"/>
          </p:cNvSpPr>
          <p:nvPr/>
        </p:nvSpPr>
        <p:spPr bwMode="auto">
          <a:xfrm>
            <a:off x="3228975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39" name="Oval 140"/>
          <p:cNvSpPr>
            <a:spLocks noChangeArrowheads="1"/>
          </p:cNvSpPr>
          <p:nvPr/>
        </p:nvSpPr>
        <p:spPr bwMode="auto">
          <a:xfrm>
            <a:off x="4124325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40" name="Oval 141"/>
          <p:cNvSpPr>
            <a:spLocks noChangeArrowheads="1"/>
          </p:cNvSpPr>
          <p:nvPr/>
        </p:nvSpPr>
        <p:spPr bwMode="auto">
          <a:xfrm>
            <a:off x="5016500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41" name="Oval 142"/>
          <p:cNvSpPr>
            <a:spLocks noChangeArrowheads="1"/>
          </p:cNvSpPr>
          <p:nvPr/>
        </p:nvSpPr>
        <p:spPr bwMode="auto">
          <a:xfrm>
            <a:off x="5908675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42" name="Oval 143"/>
          <p:cNvSpPr>
            <a:spLocks noChangeArrowheads="1"/>
          </p:cNvSpPr>
          <p:nvPr/>
        </p:nvSpPr>
        <p:spPr bwMode="auto">
          <a:xfrm>
            <a:off x="6804025" y="4894263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743" name="Text Box 144"/>
          <p:cNvSpPr txBox="1">
            <a:spLocks noChangeArrowheads="1"/>
          </p:cNvSpPr>
          <p:nvPr/>
        </p:nvSpPr>
        <p:spPr bwMode="auto">
          <a:xfrm>
            <a:off x="3490913" y="5573713"/>
            <a:ext cx="20177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Acceptor</a:t>
            </a:r>
          </a:p>
        </p:txBody>
      </p:sp>
      <p:sp>
        <p:nvSpPr>
          <p:cNvPr id="41105" name="Oval 145"/>
          <p:cNvSpPr>
            <a:spLocks noChangeArrowheads="1"/>
          </p:cNvSpPr>
          <p:nvPr/>
        </p:nvSpPr>
        <p:spPr bwMode="auto">
          <a:xfrm>
            <a:off x="5910263" y="48926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06" name="Oval 146"/>
          <p:cNvSpPr>
            <a:spLocks noChangeArrowheads="1"/>
          </p:cNvSpPr>
          <p:nvPr/>
        </p:nvSpPr>
        <p:spPr bwMode="auto">
          <a:xfrm>
            <a:off x="5014913" y="48926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07" name="Oval 147"/>
          <p:cNvSpPr>
            <a:spLocks noChangeArrowheads="1"/>
          </p:cNvSpPr>
          <p:nvPr/>
        </p:nvSpPr>
        <p:spPr bwMode="auto">
          <a:xfrm>
            <a:off x="4119563" y="48926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08" name="Oval 148"/>
          <p:cNvSpPr>
            <a:spLocks noChangeArrowheads="1"/>
          </p:cNvSpPr>
          <p:nvPr/>
        </p:nvSpPr>
        <p:spPr bwMode="auto">
          <a:xfrm>
            <a:off x="3228975" y="48926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1109" name="Oval 149"/>
          <p:cNvSpPr>
            <a:spLocks noChangeArrowheads="1"/>
          </p:cNvSpPr>
          <p:nvPr/>
        </p:nvSpPr>
        <p:spPr bwMode="auto">
          <a:xfrm>
            <a:off x="2333625" y="48926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41110" name="Group 150"/>
          <p:cNvGraphicFramePr>
            <a:graphicFrameLocks noGrp="1"/>
          </p:cNvGraphicFramePr>
          <p:nvPr>
            <p:ph type="tbl" idx="1"/>
          </p:nvPr>
        </p:nvGraphicFramePr>
        <p:xfrm>
          <a:off x="304800" y="1371600"/>
          <a:ext cx="1143000" cy="4480052"/>
        </p:xfrm>
        <a:graphic>
          <a:graphicData uri="http://schemas.openxmlformats.org/drawingml/2006/table">
            <a:tbl>
              <a:tblPr/>
              <a:tblGrid>
                <a:gridCol w="1143000"/>
              </a:tblGrid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Ш</a:t>
                      </a:r>
                      <a:endParaRPr kumimoji="0" lang="en-US" sz="4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7" name="Slide Number Placeholder 1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85ABB7-A78F-4B07-BC67-13C6AA017383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5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7A2DB9-79ED-4AD6-BA12-D0F2F5C7087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54" name="Title 1"/>
          <p:cNvSpPr txBox="1">
            <a:spLocks/>
          </p:cNvSpPr>
          <p:nvPr/>
        </p:nvSpPr>
        <p:spPr>
          <a:xfrm>
            <a:off x="1371600" y="0"/>
            <a:ext cx="7772400" cy="9087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Carriers in Extrinsic Semiconductor (P-Type)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5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1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4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41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1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4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41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41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5.E-6 -1.48148E-6 L 5.E-6 -0.06412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1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7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5" grpId="0"/>
      <p:bldP spid="41066" grpId="0"/>
      <p:bldP spid="41066" grpId="1"/>
      <p:bldP spid="41067" grpId="0"/>
      <p:bldP spid="41067" grpId="1"/>
      <p:bldP spid="41068" grpId="0"/>
      <p:bldP spid="41068" grpId="1"/>
      <p:bldP spid="41069" grpId="0"/>
      <p:bldP spid="41069" grpId="1"/>
      <p:bldP spid="41070" grpId="0"/>
      <p:bldP spid="41070" grpId="1"/>
      <p:bldP spid="41071" grpId="0"/>
      <p:bldP spid="41071" grpId="1"/>
      <p:bldP spid="41072" grpId="0"/>
      <p:bldP spid="41072" grpId="1"/>
      <p:bldP spid="41073" grpId="0"/>
      <p:bldP spid="41073" grpId="1"/>
      <p:bldP spid="41074" grpId="0"/>
      <p:bldP spid="41074" grpId="1"/>
      <p:bldP spid="41075" grpId="0"/>
      <p:bldP spid="41075" grpId="1"/>
      <p:bldP spid="41076" grpId="0"/>
      <p:bldP spid="41076" grpId="1"/>
      <p:bldP spid="41077" grpId="0"/>
      <p:bldP spid="41077" grpId="1"/>
      <p:bldP spid="41078" grpId="0"/>
      <p:bldP spid="41078" grpId="1"/>
      <p:bldP spid="41079" grpId="0"/>
      <p:bldP spid="41079" grpId="1"/>
      <p:bldP spid="41080" grpId="0"/>
      <p:bldP spid="41081" grpId="0"/>
      <p:bldP spid="41081" grpId="1"/>
      <p:bldP spid="41082" grpId="0"/>
      <p:bldP spid="41082" grpId="1"/>
      <p:bldP spid="41083" grpId="0"/>
      <p:bldP spid="41083" grpId="1"/>
      <p:bldP spid="41084" grpId="0"/>
      <p:bldP spid="41084" grpId="1"/>
      <p:bldP spid="41085" grpId="0"/>
      <p:bldP spid="41085" grpId="1"/>
      <p:bldP spid="41086" grpId="0"/>
      <p:bldP spid="41086" grpId="1"/>
      <p:bldP spid="41094" grpId="0" animBg="1"/>
      <p:bldP spid="41105" grpId="0" animBg="1"/>
      <p:bldP spid="41106" grpId="0" animBg="1"/>
      <p:bldP spid="41107" grpId="0" animBg="1"/>
      <p:bldP spid="41108" grpId="0" animBg="1"/>
      <p:bldP spid="411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1182688" y="2033588"/>
            <a:ext cx="7100887" cy="24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</a:pPr>
            <a:endParaRPr lang="en-US" baseline="30000">
              <a:latin typeface="Trebuchet MS" pitchFamily="34" charset="0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04963" y="2620963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604963" y="4835525"/>
            <a:ext cx="5892800" cy="5492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29" name="Rectangle 6" descr="Parchment"/>
          <p:cNvSpPr>
            <a:spLocks noChangeArrowheads="1"/>
          </p:cNvSpPr>
          <p:nvPr/>
        </p:nvSpPr>
        <p:spPr bwMode="auto">
          <a:xfrm>
            <a:off x="1604963" y="3168650"/>
            <a:ext cx="5892800" cy="166528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16652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16652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18891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18891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21129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21129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23368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25574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25574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278130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27813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30051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30051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322897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345281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345281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367665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367665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39004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39004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41243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43449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43449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5688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45688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47926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47926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0165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2403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52403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546100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546100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568483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568483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590867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13251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13251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6356350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6356350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580188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6580188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68040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7027863" y="4895850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027863" y="5159375"/>
            <a:ext cx="163512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7248525" y="4895850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248525" y="5159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16652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16652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18891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18891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21129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21129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23368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23368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25574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25574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27813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27813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30051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0051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322897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322897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45281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345281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367665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367665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39004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39004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41243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41243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43449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43449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45688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45688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47926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47926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50165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50165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52403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52403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546100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546100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568483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568483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590867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590867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613251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613251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8" name="Oval 95"/>
          <p:cNvSpPr>
            <a:spLocks noChangeArrowheads="1"/>
          </p:cNvSpPr>
          <p:nvPr/>
        </p:nvSpPr>
        <p:spPr bwMode="auto">
          <a:xfrm>
            <a:off x="6356350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19" name="Oval 96"/>
          <p:cNvSpPr>
            <a:spLocks noChangeArrowheads="1"/>
          </p:cNvSpPr>
          <p:nvPr/>
        </p:nvSpPr>
        <p:spPr bwMode="auto">
          <a:xfrm>
            <a:off x="6356350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0" name="Oval 97"/>
          <p:cNvSpPr>
            <a:spLocks noChangeArrowheads="1"/>
          </p:cNvSpPr>
          <p:nvPr/>
        </p:nvSpPr>
        <p:spPr bwMode="auto">
          <a:xfrm>
            <a:off x="6580188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1" name="Oval 98"/>
          <p:cNvSpPr>
            <a:spLocks noChangeArrowheads="1"/>
          </p:cNvSpPr>
          <p:nvPr/>
        </p:nvSpPr>
        <p:spPr bwMode="auto">
          <a:xfrm>
            <a:off x="6580188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2" name="Oval 99"/>
          <p:cNvSpPr>
            <a:spLocks noChangeArrowheads="1"/>
          </p:cNvSpPr>
          <p:nvPr/>
        </p:nvSpPr>
        <p:spPr bwMode="auto">
          <a:xfrm>
            <a:off x="68040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3" name="Oval 100"/>
          <p:cNvSpPr>
            <a:spLocks noChangeArrowheads="1"/>
          </p:cNvSpPr>
          <p:nvPr/>
        </p:nvSpPr>
        <p:spPr bwMode="auto">
          <a:xfrm>
            <a:off x="68040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4" name="Oval 101"/>
          <p:cNvSpPr>
            <a:spLocks noChangeArrowheads="1"/>
          </p:cNvSpPr>
          <p:nvPr/>
        </p:nvSpPr>
        <p:spPr bwMode="auto">
          <a:xfrm>
            <a:off x="7027863" y="2660650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5" name="Oval 102"/>
          <p:cNvSpPr>
            <a:spLocks noChangeArrowheads="1"/>
          </p:cNvSpPr>
          <p:nvPr/>
        </p:nvSpPr>
        <p:spPr bwMode="auto">
          <a:xfrm>
            <a:off x="7027863" y="2924175"/>
            <a:ext cx="163512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6" name="Oval 103"/>
          <p:cNvSpPr>
            <a:spLocks noChangeArrowheads="1"/>
          </p:cNvSpPr>
          <p:nvPr/>
        </p:nvSpPr>
        <p:spPr bwMode="auto">
          <a:xfrm>
            <a:off x="7248525" y="2660650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27" name="Oval 104"/>
          <p:cNvSpPr>
            <a:spLocks noChangeArrowheads="1"/>
          </p:cNvSpPr>
          <p:nvPr/>
        </p:nvSpPr>
        <p:spPr bwMode="auto">
          <a:xfrm>
            <a:off x="7248525" y="2924175"/>
            <a:ext cx="163513" cy="1635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41" name="Text Box 105"/>
          <p:cNvSpPr txBox="1">
            <a:spLocks noChangeArrowheads="1"/>
          </p:cNvSpPr>
          <p:nvPr/>
        </p:nvSpPr>
        <p:spPr bwMode="auto">
          <a:xfrm>
            <a:off x="398145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2" name="Text Box 106"/>
          <p:cNvSpPr txBox="1">
            <a:spLocks noChangeArrowheads="1"/>
          </p:cNvSpPr>
          <p:nvPr/>
        </p:nvSpPr>
        <p:spPr bwMode="auto">
          <a:xfrm>
            <a:off x="398145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3" name="Text Box 107"/>
          <p:cNvSpPr txBox="1">
            <a:spLocks noChangeArrowheads="1"/>
          </p:cNvSpPr>
          <p:nvPr/>
        </p:nvSpPr>
        <p:spPr bwMode="auto">
          <a:xfrm>
            <a:off x="3979863" y="3717925"/>
            <a:ext cx="11382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4" name="Text Box 108"/>
          <p:cNvSpPr txBox="1">
            <a:spLocks noChangeArrowheads="1"/>
          </p:cNvSpPr>
          <p:nvPr/>
        </p:nvSpPr>
        <p:spPr bwMode="auto">
          <a:xfrm>
            <a:off x="396240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5" name="Text Box 109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6" name="Text Box 110"/>
          <p:cNvSpPr txBox="1">
            <a:spLocks noChangeArrowheads="1"/>
          </p:cNvSpPr>
          <p:nvPr/>
        </p:nvSpPr>
        <p:spPr bwMode="auto">
          <a:xfrm>
            <a:off x="3962400" y="3717925"/>
            <a:ext cx="113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7" name="Text Box 111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8" name="Text Box 112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49" name="Text Box 113"/>
          <p:cNvSpPr txBox="1">
            <a:spLocks noChangeArrowheads="1"/>
          </p:cNvSpPr>
          <p:nvPr/>
        </p:nvSpPr>
        <p:spPr bwMode="auto">
          <a:xfrm>
            <a:off x="390207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0" name="Text Box 114"/>
          <p:cNvSpPr txBox="1">
            <a:spLocks noChangeArrowheads="1"/>
          </p:cNvSpPr>
          <p:nvPr/>
        </p:nvSpPr>
        <p:spPr bwMode="auto">
          <a:xfrm>
            <a:off x="3921125" y="3721100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1" name="Text Box 115"/>
          <p:cNvSpPr txBox="1">
            <a:spLocks noChangeArrowheads="1"/>
          </p:cNvSpPr>
          <p:nvPr/>
        </p:nvSpPr>
        <p:spPr bwMode="auto">
          <a:xfrm>
            <a:off x="3819525" y="3719513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2" name="Text Box 116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11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3" name="Text Box 117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12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4" name="Text Box 118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13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5" name="Text Box 119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14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6" name="Text Box 120"/>
          <p:cNvSpPr txBox="1">
            <a:spLocks noChangeArrowheads="1"/>
          </p:cNvSpPr>
          <p:nvPr/>
        </p:nvSpPr>
        <p:spPr bwMode="auto">
          <a:xfrm>
            <a:off x="3697288" y="3716338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50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7" name="Text Box 121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15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8" name="Text Box 122"/>
          <p:cNvSpPr txBox="1">
            <a:spLocks noChangeArrowheads="1"/>
          </p:cNvSpPr>
          <p:nvPr/>
        </p:nvSpPr>
        <p:spPr bwMode="auto">
          <a:xfrm>
            <a:off x="3821113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16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59" name="Text Box 123"/>
          <p:cNvSpPr txBox="1">
            <a:spLocks noChangeArrowheads="1"/>
          </p:cNvSpPr>
          <p:nvPr/>
        </p:nvSpPr>
        <p:spPr bwMode="auto">
          <a:xfrm>
            <a:off x="381952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17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60" name="Text Box 124"/>
          <p:cNvSpPr txBox="1">
            <a:spLocks noChangeArrowheads="1"/>
          </p:cNvSpPr>
          <p:nvPr/>
        </p:nvSpPr>
        <p:spPr bwMode="auto">
          <a:xfrm>
            <a:off x="3822700" y="3716338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18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61" name="Text Box 125"/>
          <p:cNvSpPr txBox="1">
            <a:spLocks noChangeArrowheads="1"/>
          </p:cNvSpPr>
          <p:nvPr/>
        </p:nvSpPr>
        <p:spPr bwMode="auto">
          <a:xfrm>
            <a:off x="3802063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19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40062" name="Text Box 126"/>
          <p:cNvSpPr txBox="1">
            <a:spLocks noChangeArrowheads="1"/>
          </p:cNvSpPr>
          <p:nvPr/>
        </p:nvSpPr>
        <p:spPr bwMode="auto">
          <a:xfrm>
            <a:off x="3800475" y="3717925"/>
            <a:ext cx="1260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20</a:t>
            </a:r>
            <a:r>
              <a:rPr lang="en-US" sz="3200" b="1">
                <a:latin typeface="Trebuchet MS" pitchFamily="34" charset="0"/>
              </a:rPr>
              <a:t>º</a:t>
            </a:r>
            <a:r>
              <a:rPr lang="en-US" sz="3200" b="1" baseline="30000">
                <a:latin typeface="Trebuchet MS" pitchFamily="34" charset="0"/>
              </a:rPr>
              <a:t>K</a:t>
            </a:r>
          </a:p>
        </p:txBody>
      </p:sp>
      <p:sp>
        <p:nvSpPr>
          <p:cNvPr id="26750" name="Oval 127"/>
          <p:cNvSpPr>
            <a:spLocks noChangeArrowheads="1"/>
          </p:cNvSpPr>
          <p:nvPr/>
        </p:nvSpPr>
        <p:spPr bwMode="auto">
          <a:xfrm>
            <a:off x="2336800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1" name="Oval 128"/>
          <p:cNvSpPr>
            <a:spLocks noChangeArrowheads="1"/>
          </p:cNvSpPr>
          <p:nvPr/>
        </p:nvSpPr>
        <p:spPr bwMode="auto">
          <a:xfrm>
            <a:off x="3228975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2" name="Oval 129"/>
          <p:cNvSpPr>
            <a:spLocks noChangeArrowheads="1"/>
          </p:cNvSpPr>
          <p:nvPr/>
        </p:nvSpPr>
        <p:spPr bwMode="auto">
          <a:xfrm>
            <a:off x="4124325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3" name="Oval 130"/>
          <p:cNvSpPr>
            <a:spLocks noChangeArrowheads="1"/>
          </p:cNvSpPr>
          <p:nvPr/>
        </p:nvSpPr>
        <p:spPr bwMode="auto">
          <a:xfrm>
            <a:off x="5016500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4" name="Oval 131"/>
          <p:cNvSpPr>
            <a:spLocks noChangeArrowheads="1"/>
          </p:cNvSpPr>
          <p:nvPr/>
        </p:nvSpPr>
        <p:spPr bwMode="auto">
          <a:xfrm>
            <a:off x="5908675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5" name="Oval 132"/>
          <p:cNvSpPr>
            <a:spLocks noChangeArrowheads="1"/>
          </p:cNvSpPr>
          <p:nvPr/>
        </p:nvSpPr>
        <p:spPr bwMode="auto">
          <a:xfrm>
            <a:off x="6804025" y="3208338"/>
            <a:ext cx="163513" cy="163512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9" name="Oval 133"/>
          <p:cNvSpPr>
            <a:spLocks noChangeArrowheads="1"/>
          </p:cNvSpPr>
          <p:nvPr/>
        </p:nvSpPr>
        <p:spPr bwMode="auto">
          <a:xfrm>
            <a:off x="2336800" y="3208338"/>
            <a:ext cx="163513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7" name="Line 134"/>
          <p:cNvSpPr>
            <a:spLocks noChangeShapeType="1"/>
          </p:cNvSpPr>
          <p:nvPr/>
        </p:nvSpPr>
        <p:spPr bwMode="auto">
          <a:xfrm>
            <a:off x="2147888" y="3425825"/>
            <a:ext cx="494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6758" name="Oval 135"/>
          <p:cNvSpPr>
            <a:spLocks noChangeArrowheads="1"/>
          </p:cNvSpPr>
          <p:nvPr/>
        </p:nvSpPr>
        <p:spPr bwMode="auto">
          <a:xfrm>
            <a:off x="5908675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59" name="Oval 136"/>
          <p:cNvSpPr>
            <a:spLocks noChangeArrowheads="1"/>
          </p:cNvSpPr>
          <p:nvPr/>
        </p:nvSpPr>
        <p:spPr bwMode="auto">
          <a:xfrm>
            <a:off x="6804025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0" name="Oval 137"/>
          <p:cNvSpPr>
            <a:spLocks noChangeArrowheads="1"/>
          </p:cNvSpPr>
          <p:nvPr/>
        </p:nvSpPr>
        <p:spPr bwMode="auto">
          <a:xfrm>
            <a:off x="5022850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1" name="Oval 138"/>
          <p:cNvSpPr>
            <a:spLocks noChangeArrowheads="1"/>
          </p:cNvSpPr>
          <p:nvPr/>
        </p:nvSpPr>
        <p:spPr bwMode="auto">
          <a:xfrm>
            <a:off x="4127500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2" name="Oval 139"/>
          <p:cNvSpPr>
            <a:spLocks noChangeArrowheads="1"/>
          </p:cNvSpPr>
          <p:nvPr/>
        </p:nvSpPr>
        <p:spPr bwMode="auto">
          <a:xfrm>
            <a:off x="3232150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3" name="Oval 140"/>
          <p:cNvSpPr>
            <a:spLocks noChangeArrowheads="1"/>
          </p:cNvSpPr>
          <p:nvPr/>
        </p:nvSpPr>
        <p:spPr bwMode="auto">
          <a:xfrm>
            <a:off x="2336800" y="4905375"/>
            <a:ext cx="163513" cy="163513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7" name="Oval 141"/>
          <p:cNvSpPr>
            <a:spLocks noChangeArrowheads="1"/>
          </p:cNvSpPr>
          <p:nvPr/>
        </p:nvSpPr>
        <p:spPr bwMode="auto">
          <a:xfrm>
            <a:off x="3222625" y="3208338"/>
            <a:ext cx="163513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8" name="Oval 142"/>
          <p:cNvSpPr>
            <a:spLocks noChangeArrowheads="1"/>
          </p:cNvSpPr>
          <p:nvPr/>
        </p:nvSpPr>
        <p:spPr bwMode="auto">
          <a:xfrm>
            <a:off x="4121150" y="3208338"/>
            <a:ext cx="163513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9" name="Oval 143"/>
          <p:cNvSpPr>
            <a:spLocks noChangeArrowheads="1"/>
          </p:cNvSpPr>
          <p:nvPr/>
        </p:nvSpPr>
        <p:spPr bwMode="auto">
          <a:xfrm>
            <a:off x="5021263" y="3208338"/>
            <a:ext cx="163512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80" name="Oval 144"/>
          <p:cNvSpPr>
            <a:spLocks noChangeArrowheads="1"/>
          </p:cNvSpPr>
          <p:nvPr/>
        </p:nvSpPr>
        <p:spPr bwMode="auto">
          <a:xfrm>
            <a:off x="5921375" y="3208338"/>
            <a:ext cx="163513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81" name="Oval 145"/>
          <p:cNvSpPr>
            <a:spLocks noChangeArrowheads="1"/>
          </p:cNvSpPr>
          <p:nvPr/>
        </p:nvSpPr>
        <p:spPr bwMode="auto">
          <a:xfrm>
            <a:off x="6805613" y="3208338"/>
            <a:ext cx="163512" cy="163512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6769" name="Text Box 146"/>
          <p:cNvSpPr txBox="1">
            <a:spLocks noChangeArrowheads="1"/>
          </p:cNvSpPr>
          <p:nvPr/>
        </p:nvSpPr>
        <p:spPr bwMode="auto">
          <a:xfrm>
            <a:off x="7477125" y="2373313"/>
            <a:ext cx="6762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c</a:t>
            </a:r>
          </a:p>
        </p:txBody>
      </p:sp>
      <p:sp>
        <p:nvSpPr>
          <p:cNvPr id="26770" name="Text Box 147"/>
          <p:cNvSpPr txBox="1">
            <a:spLocks noChangeArrowheads="1"/>
          </p:cNvSpPr>
          <p:nvPr/>
        </p:nvSpPr>
        <p:spPr bwMode="auto">
          <a:xfrm>
            <a:off x="7543800" y="4800600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v</a:t>
            </a:r>
          </a:p>
        </p:txBody>
      </p:sp>
      <p:sp>
        <p:nvSpPr>
          <p:cNvPr id="26771" name="Text Box 148"/>
          <p:cNvSpPr txBox="1">
            <a:spLocks noChangeArrowheads="1"/>
          </p:cNvSpPr>
          <p:nvPr/>
        </p:nvSpPr>
        <p:spPr bwMode="auto">
          <a:xfrm>
            <a:off x="7477125" y="3055938"/>
            <a:ext cx="7524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E</a:t>
            </a:r>
            <a:r>
              <a:rPr lang="en-US" sz="2000"/>
              <a:t>d</a:t>
            </a:r>
          </a:p>
        </p:txBody>
      </p:sp>
      <p:sp>
        <p:nvSpPr>
          <p:cNvPr id="26772" name="Text Box 149"/>
          <p:cNvSpPr txBox="1">
            <a:spLocks noChangeArrowheads="1"/>
          </p:cNvSpPr>
          <p:nvPr/>
        </p:nvSpPr>
        <p:spPr bwMode="auto">
          <a:xfrm>
            <a:off x="3862388" y="5573713"/>
            <a:ext cx="1479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>
                <a:latin typeface="Times New Roman" pitchFamily="18" charset="0"/>
              </a:rPr>
              <a:t>Donor</a:t>
            </a:r>
          </a:p>
        </p:txBody>
      </p:sp>
      <p:graphicFrame>
        <p:nvGraphicFramePr>
          <p:cNvPr id="40086" name="Group 150"/>
          <p:cNvGraphicFramePr>
            <a:graphicFrameLocks noGrp="1"/>
          </p:cNvGraphicFramePr>
          <p:nvPr/>
        </p:nvGraphicFramePr>
        <p:xfrm>
          <a:off x="228600" y="1600200"/>
          <a:ext cx="1219200" cy="4593589"/>
        </p:xfrm>
        <a:graphic>
          <a:graphicData uri="http://schemas.openxmlformats.org/drawingml/2006/table">
            <a:tbl>
              <a:tblPr/>
              <a:tblGrid>
                <a:gridCol w="1219200"/>
              </a:tblGrid>
              <a:tr h="18172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Group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5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Sb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7" name="Slide Number Placeholder 1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ED95C-315A-49FC-A48F-2E6C0DA610F5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15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02A5B32B-00EA-49D2-9829-19FDD64E840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54" name="Title 1"/>
          <p:cNvSpPr txBox="1">
            <a:spLocks/>
          </p:cNvSpPr>
          <p:nvPr/>
        </p:nvSpPr>
        <p:spPr>
          <a:xfrm>
            <a:off x="1371600" y="0"/>
            <a:ext cx="7772400" cy="9087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Carriers in Extrinsic Semiconductor (N Type)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5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0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4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0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40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4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40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40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4" presetClass="pat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2.77778E-7 -0.00463 L 2.77778E-7 -0.04162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40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8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41" grpId="0"/>
      <p:bldP spid="40042" grpId="0"/>
      <p:bldP spid="40042" grpId="1"/>
      <p:bldP spid="40043" grpId="0"/>
      <p:bldP spid="40043" grpId="1"/>
      <p:bldP spid="40044" grpId="0"/>
      <p:bldP spid="40044" grpId="1"/>
      <p:bldP spid="40045" grpId="0"/>
      <p:bldP spid="40045" grpId="1"/>
      <p:bldP spid="40046" grpId="0"/>
      <p:bldP spid="40046" grpId="1"/>
      <p:bldP spid="40047" grpId="0"/>
      <p:bldP spid="40047" grpId="1"/>
      <p:bldP spid="40048" grpId="0"/>
      <p:bldP spid="40048" grpId="1"/>
      <p:bldP spid="40049" grpId="0"/>
      <p:bldP spid="40049" grpId="1"/>
      <p:bldP spid="40050" grpId="0"/>
      <p:bldP spid="40050" grpId="1"/>
      <p:bldP spid="40051" grpId="0"/>
      <p:bldP spid="40051" grpId="1"/>
      <p:bldP spid="40052" grpId="0"/>
      <p:bldP spid="40052" grpId="1"/>
      <p:bldP spid="40053" grpId="0"/>
      <p:bldP spid="40053" grpId="1"/>
      <p:bldP spid="40054" grpId="0"/>
      <p:bldP spid="40054" grpId="1"/>
      <p:bldP spid="40055" grpId="0"/>
      <p:bldP spid="40055" grpId="1"/>
      <p:bldP spid="40056" grpId="0"/>
      <p:bldP spid="40057" grpId="0"/>
      <p:bldP spid="40057" grpId="1"/>
      <p:bldP spid="40058" grpId="0"/>
      <p:bldP spid="40058" grpId="1"/>
      <p:bldP spid="40059" grpId="0"/>
      <p:bldP spid="40059" grpId="1"/>
      <p:bldP spid="40060" grpId="0"/>
      <p:bldP spid="40060" grpId="1"/>
      <p:bldP spid="40061" grpId="0"/>
      <p:bldP spid="40061" grpId="1"/>
      <p:bldP spid="40062" grpId="0"/>
      <p:bldP spid="40062" grpId="1"/>
      <p:bldP spid="40069" grpId="0" animBg="1"/>
      <p:bldP spid="40077" grpId="0" animBg="1"/>
      <p:bldP spid="40078" grpId="0" animBg="1"/>
      <p:bldP spid="40079" grpId="0" animBg="1"/>
      <p:bldP spid="40080" grpId="0" animBg="1"/>
      <p:bldP spid="400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2BEA5-46E3-401A-BEE7-493536FA2F06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205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9099" name="Object 11"/>
          <p:cNvGraphicFramePr>
            <a:graphicFrameLocks noChangeAspect="1"/>
          </p:cNvGraphicFramePr>
          <p:nvPr/>
        </p:nvGraphicFramePr>
        <p:xfrm>
          <a:off x="228600" y="5486400"/>
          <a:ext cx="8686800" cy="838200"/>
        </p:xfrm>
        <a:graphic>
          <a:graphicData uri="http://schemas.openxmlformats.org/presentationml/2006/ole">
            <p:oleObj spid="_x0000_s2050" name="Equation" r:id="rId4" imgW="3987720" imgH="457200" progId="Equation.3">
              <p:embed/>
            </p:oleObj>
          </a:graphicData>
        </a:graphic>
      </p:graphicFrame>
      <p:pic>
        <p:nvPicPr>
          <p:cNvPr id="5132" name="Picture 12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960984"/>
            <a:ext cx="39147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 descr="C:\Users\DHANANJAY\Pictures\Untitled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0075" y="1864965"/>
            <a:ext cx="45053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52600" y="5040313"/>
            <a:ext cx="990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Fig. (a)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543800" y="5040313"/>
            <a:ext cx="990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Fig. (b)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28600" y="1156990"/>
            <a:ext cx="86868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Char char="•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The interface in-between p-type and n-type material is called a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                                                       </a:t>
            </a:r>
            <a:r>
              <a:rPr lang="en-US" altLang="zh-TW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altLang="zh-TW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-junction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TW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2700CD3-98D3-4753-9041-7A5BF5B76B9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71600" y="0"/>
            <a:ext cx="7772400" cy="9807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PN-Junction, Formation of depletion region &amp; Barrier potential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2285992"/>
            <a:ext cx="8229600" cy="3429024"/>
          </a:xfrm>
        </p:spPr>
        <p:txBody>
          <a:bodyPr>
            <a:noAutofit/>
          </a:bodyPr>
          <a:lstStyle/>
          <a:p>
            <a:pPr marL="173038" indent="-173038" algn="just">
              <a:buFont typeface="Wingdings" pitchFamily="2" charset="2"/>
              <a:buChar char="Ø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potential difference across the p-n junction is called…………</a:t>
            </a:r>
          </a:p>
          <a:p>
            <a:pPr marL="173038" indent="-173038" algn="just"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(Barrier potential)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73038" indent="-173038" algn="just">
              <a:buFont typeface="Wingdings" pitchFamily="2" charset="2"/>
              <a:buChar char="Ø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physical distance from one side to other side of depletion region is called……… of depletion region.</a:t>
            </a:r>
          </a:p>
          <a:p>
            <a:pPr algn="just"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(width)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The barrier potential of silicon diode is about ……volts.</a:t>
            </a:r>
          </a:p>
          <a:p>
            <a:pPr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(0.7)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A780-A26A-4353-AC25-6513EAEAE2FB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1000108"/>
            <a:ext cx="4495800" cy="1303299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0728"/>
            <a:ext cx="8439472" cy="587727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Introduction to Semiconductors: Intrinsic and Extrinsic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P-N Junction Diode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Depletion Layer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V-I Characteristic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Application of Diodes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Half and Full wave Rectification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Clippers and numerical Problem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Breakdown Mechanism: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and Avalanche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Diode as shunt regulator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Display Devices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Liquid Crystal Display (LCD)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Light Emitting Diode (LED) AND Organic-LED (O-LED)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Seven Segment Display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37312"/>
            <a:ext cx="2133600" cy="365125"/>
          </a:xfrm>
        </p:spPr>
        <p:txBody>
          <a:bodyPr/>
          <a:lstStyle/>
          <a:p>
            <a:fld id="{3444CB1A-A5EC-4B99-A882-F514DF4C988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2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248400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28800"/>
            <a:ext cx="8229600" cy="44644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Short Answer type Questions: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the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effect of temperature on conductivity of semiconductor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Q.2)  Why extrinsic semiconductors are better than intrinsic ?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Long Answer type Questions:</a:t>
            </a: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Q.3) Explain n-type extrinsic conductor with example and proper diagram.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EA10-A7CB-4040-904B-E1EE74CD0A47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238EA558-F59C-4ABC-8CBE-04938A7AA0B8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457200" y="953325"/>
          <a:ext cx="8329832" cy="5548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7676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072156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181987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A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semiconductor is formed by …… bonds.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Covalent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Electrovalent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Co-ordinate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of the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abpve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When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 </a:t>
                      </a:r>
                      <a:r>
                        <a:rPr lang="en-IN" sz="1800" b="1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pentavalent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impurity is added to a pure semiconductor, it becomes……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insulator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 intrinsic semiconductor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p-type semiconductor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n-type semiconductor</a:t>
                      </a:r>
                      <a:endParaRPr lang="en-IN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1707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</a:t>
                      </a:r>
                      <a:r>
                        <a:rPr lang="en-IN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 semiconductor has …… temperature coefficient of resistance.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Positive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Zero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Negative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 of the above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Addition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of </a:t>
                      </a:r>
                      <a:r>
                        <a:rPr lang="en-IN" sz="1800" b="1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pentavalent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impurity to a semiconductor creates many……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IN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Free electrons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Holes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Valence Electrons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Bound Electrons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81987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A semiconductor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generally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has .….. Valence electrons-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 trivalent impurity has 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 valence electrons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520259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428868"/>
            <a:ext cx="8229600" cy="359242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1. Why Si is preferred over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? (2015-16)</a:t>
            </a:r>
          </a:p>
          <a:p>
            <a:pPr algn="just">
              <a:lnSpc>
                <a:spcPct val="150000"/>
              </a:lnSpc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Explain the Intrinsic and Extrinsic semiconductors. (2014-15)</a:t>
            </a:r>
          </a:p>
          <a:p>
            <a:pPr algn="just">
              <a:lnSpc>
                <a:spcPct val="150000"/>
              </a:lnSpc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3. Explain the term impurity and doping. (2012-13)</a:t>
            </a:r>
          </a:p>
          <a:p>
            <a:pPr marL="231775" indent="-231775" algn="just">
              <a:lnSpc>
                <a:spcPct val="150000"/>
              </a:lnSpc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 Explain the formation of Depletion layer along with barrier potential      and effect of temperature on barrier potential. (2010-11, 2012-13)</a:t>
            </a:r>
            <a:endParaRPr lang="en-US" sz="2000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5. Define barrier potential. (2010-11)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3FB5-CA6E-4FA1-8EB2-09E8DB0AACF2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1000108"/>
            <a:ext cx="5029200" cy="1285884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785926"/>
            <a:ext cx="8786874" cy="4357718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Q.1) Compare the properties of Si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semiconductors.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Q.2) Differentiate between intrinsic and extrinsic semiconductors 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99C5-9CB7-443D-B03D-F6EB47831F17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5321-9EEE-4CCB-B20B-EA1FC199329F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28600" y="692696"/>
            <a:ext cx="8686800" cy="55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“Electronics Engineering”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a field of science  and engineering, which   deals with electronic devices and their utilization.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“Electronic Device”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the device in which conduction takes place by the movement of electrons through a vacuum, gas or a semiconductor (S/C).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kern="0" dirty="0">
                <a:latin typeface="Times New Roman" pitchFamily="18" charset="0"/>
                <a:cs typeface="Times New Roman" pitchFamily="18" charset="0"/>
              </a:rPr>
              <a:t>“Valence Band”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The range of energies possessed by valence electrons.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kern="0" dirty="0">
                <a:latin typeface="Times New Roman" pitchFamily="18" charset="0"/>
                <a:cs typeface="Times New Roman" pitchFamily="18" charset="0"/>
              </a:rPr>
              <a:t>“Conduction Band” </a:t>
            </a: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The range of energies possessed by free electrons.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kern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The three types of solids are: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 1.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Insulator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Semiconductor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Conductor.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Intrinsic (pure) Semiconductor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means; which is in extremely pure form.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Doping: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adding of impurities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(dopants)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to the intrinsic semi-conductor material.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Extrinsic (impure) Semiconductor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means; which is in impure form.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P-type: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adding Group III dopant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(acceptor)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such as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B, Al, Ga, In.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N-type: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adding Group V dopant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(donor)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such as </a:t>
            </a:r>
            <a:r>
              <a:rPr lang="en-US" altLang="zh-TW" b="1" dirty="0" err="1"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, P, </a:t>
            </a:r>
            <a:r>
              <a:rPr lang="en-US" altLang="zh-TW" b="1" dirty="0" err="1">
                <a:latin typeface="Times New Roman" pitchFamily="18" charset="0"/>
                <a:cs typeface="Times New Roman" pitchFamily="18" charset="0"/>
              </a:rPr>
              <a:t>Sb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, Bi.</a:t>
            </a:r>
          </a:p>
          <a:p>
            <a:pPr marL="177800" indent="-177800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The interface in-between p-type and n-type material is called a  </a:t>
            </a:r>
            <a:r>
              <a:rPr lang="en-US" altLang="zh-TW" b="1" dirty="0" err="1">
                <a:latin typeface="Times New Roman" pitchFamily="18" charset="0"/>
                <a:cs typeface="Times New Roman" pitchFamily="18" charset="0"/>
              </a:rPr>
              <a:t>pn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-junction.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524000"/>
          <a:ext cx="8686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1371600"/>
                <a:gridCol w="2209800"/>
                <a:gridCol w="1676400"/>
              </a:tblGrid>
              <a:tr h="13895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9726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V-I Characteristics of Diodes (Ideal and Practical)</a:t>
                      </a:r>
                      <a:endParaRPr lang="en-US" sz="20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AE1FE-0BC8-46B6-9548-667C414C4052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B5DE769-6265-4871-A259-AA7FFC31E93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P-N Junction Diode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305800" cy="685800"/>
          </a:xfrm>
        </p:spPr>
        <p:txBody>
          <a:bodyPr/>
          <a:lstStyle/>
          <a:p>
            <a:pPr algn="ctr" eaLnBrk="1" hangingPunct="1">
              <a:buClr>
                <a:srgbClr val="0000CC"/>
              </a:buClr>
              <a:buFont typeface="Arial" charset="0"/>
              <a:buNone/>
            </a:pPr>
            <a:r>
              <a:rPr lang="en-US" altLang="zh-TW" sz="2000" b="1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No movement of charge carriers through a p-n junction at equilibrium.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81ED0-A39C-422E-9573-9B8FB26F157C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04800" y="3576638"/>
            <a:ext cx="8610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0000CC"/>
              </a:buClr>
            </a:pPr>
            <a:r>
              <a:rPr lang="en-US" sz="2400" b="1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 diode ideally conducts in only one direction</a:t>
            </a:r>
          </a:p>
        </p:txBody>
      </p:sp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075" y="4114800"/>
            <a:ext cx="80359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9" descr="C:\Users\DHANANJAY\Downloads\PN_diode_with_electrical_symbol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8738" y="1828800"/>
            <a:ext cx="674846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C93702D-F1AF-40FF-A68A-1B8C08DA98E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Symbol of a p-n junction Diode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728913"/>
            <a:ext cx="3733800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665413"/>
            <a:ext cx="4038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16"/>
          <p:cNvSpPr>
            <a:spLocks noChangeArrowheads="1"/>
          </p:cNvSpPr>
          <p:nvPr/>
        </p:nvSpPr>
        <p:spPr bwMode="auto">
          <a:xfrm>
            <a:off x="533400" y="23622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b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Conduction Region</a:t>
            </a:r>
            <a:endParaRPr lang="en-US" sz="2400" b="1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8" name="Rectangle 17"/>
          <p:cNvSpPr>
            <a:spLocks noChangeArrowheads="1"/>
          </p:cNvSpPr>
          <p:nvPr/>
        </p:nvSpPr>
        <p:spPr bwMode="auto">
          <a:xfrm>
            <a:off x="4800600" y="2357438"/>
            <a:ext cx="4419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Non-Conduction Region</a:t>
            </a:r>
          </a:p>
        </p:txBody>
      </p:sp>
      <p:sp>
        <p:nvSpPr>
          <p:cNvPr id="8199" name="Rectangle 18"/>
          <p:cNvSpPr>
            <a:spLocks noChangeArrowheads="1"/>
          </p:cNvSpPr>
          <p:nvPr/>
        </p:nvSpPr>
        <p:spPr bwMode="auto">
          <a:xfrm>
            <a:off x="228600" y="4986338"/>
            <a:ext cx="426720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just">
              <a:buClr>
                <a:srgbClr val="0000CC"/>
              </a:buClr>
              <a:buFont typeface="Arial" charset="0"/>
              <a:buChar char="•"/>
              <a:defRPr/>
            </a:pP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The voltage across the diode is 0V </a:t>
            </a:r>
            <a:br>
              <a:rPr lang="en-US" altLang="en-US" sz="19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(means </a:t>
            </a:r>
            <a:r>
              <a:rPr lang="en-US" sz="1600" dirty="0"/>
              <a:t>V</a:t>
            </a:r>
            <a:r>
              <a:rPr lang="en-US" sz="1600" baseline="-25000" dirty="0"/>
              <a:t>B</a:t>
            </a:r>
            <a:r>
              <a:rPr lang="en-US" sz="1600" dirty="0"/>
              <a:t> 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 0 V).</a:t>
            </a:r>
          </a:p>
          <a:p>
            <a:pPr algn="just">
              <a:buClr>
                <a:srgbClr val="0000CC"/>
              </a:buClr>
              <a:buFont typeface="Arial" charset="0"/>
              <a:buChar char="•"/>
              <a:defRPr/>
            </a:pP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 Thus, the current is </a:t>
            </a:r>
            <a:r>
              <a:rPr lang="en-US" altLang="en-US" sz="19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infinite.</a:t>
            </a:r>
          </a:p>
          <a:p>
            <a:pPr algn="just">
              <a:buClr>
                <a:srgbClr val="0000CC"/>
              </a:buClr>
              <a:buFont typeface="Arial" charset="0"/>
              <a:buChar char="•"/>
              <a:defRPr/>
            </a:pP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 Now, diode acts like a short switch.</a:t>
            </a:r>
          </a:p>
        </p:txBody>
      </p:sp>
      <p:sp>
        <p:nvSpPr>
          <p:cNvPr id="8200" name="Text Box 19"/>
          <p:cNvSpPr txBox="1">
            <a:spLocks noChangeArrowheads="1"/>
          </p:cNvSpPr>
          <p:nvPr/>
        </p:nvSpPr>
        <p:spPr bwMode="auto">
          <a:xfrm>
            <a:off x="4953000" y="5202238"/>
            <a:ext cx="3962400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00CC"/>
              </a:buClr>
              <a:buFont typeface="Arial" charset="0"/>
              <a:buChar char="•"/>
            </a:pPr>
            <a:r>
              <a:rPr lang="en-US" altLang="en-US" sz="1900">
                <a:latin typeface="Times New Roman" pitchFamily="18" charset="0"/>
                <a:cs typeface="Times New Roman" pitchFamily="18" charset="0"/>
              </a:rPr>
              <a:t> All of the voltage is across the diode.</a:t>
            </a:r>
          </a:p>
          <a:p>
            <a:pPr>
              <a:buClr>
                <a:srgbClr val="0000CC"/>
              </a:buClr>
              <a:buFont typeface="Arial" charset="0"/>
              <a:buChar char="•"/>
            </a:pPr>
            <a:r>
              <a:rPr lang="en-US" altLang="en-US" sz="1900">
                <a:latin typeface="Times New Roman" pitchFamily="18" charset="0"/>
                <a:cs typeface="Times New Roman" pitchFamily="18" charset="0"/>
              </a:rPr>
              <a:t> Thus, the current is 0 A.</a:t>
            </a:r>
          </a:p>
          <a:p>
            <a:pPr>
              <a:buClr>
                <a:srgbClr val="0000CC"/>
              </a:buClr>
              <a:buFont typeface="Arial" charset="0"/>
              <a:buChar char="•"/>
            </a:pPr>
            <a:r>
              <a:rPr lang="en-US" altLang="en-US" sz="1900">
                <a:latin typeface="Times New Roman" pitchFamily="18" charset="0"/>
                <a:cs typeface="Times New Roman" pitchFamily="18" charset="0"/>
              </a:rPr>
              <a:t>The diode acts like open switch.</a:t>
            </a:r>
            <a:endParaRPr lang="en-US" sz="19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801" name="Picture 9" descr="fg01_0140b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106488"/>
            <a:ext cx="2097088" cy="110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59C1F-849A-405B-BA77-7C09A5A2C041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1226CFB-0449-416D-A961-9E48536CF1B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Arial" charset="0"/>
              </a:rPr>
              <a:t>Ideal Diode Characteristics</a:t>
            </a:r>
            <a:endParaRPr lang="en-US" sz="3200" dirty="0">
              <a:cs typeface="Arial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/>
      <p:bldP spid="8198" grpId="0" build="p"/>
      <p:bldP spid="8199" grpId="0" build="p"/>
      <p:bldP spid="820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3656"/>
            <a:ext cx="8686800" cy="1219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Biasing  the PN-Junction</a:t>
            </a:r>
          </a:p>
          <a:p>
            <a:pPr eaLnBrk="1" hangingPunct="1"/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Forward Bias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dc voltage positive terminal connected to the p region and negative to the n region.  Here,  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BIAS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(V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)  = 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257853-6884-4B5D-A35C-D0173A7C66F4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28681" name="Picture 9" descr="C:\Users\DHANANJAY\Pictures\Untitl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263" y="2055267"/>
            <a:ext cx="8085137" cy="411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37B8369-CF5A-4C5A-92A9-341935E210E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Basic Diode Concepts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89112"/>
            <a:ext cx="7848600" cy="1447800"/>
          </a:xfrm>
        </p:spPr>
        <p:txBody>
          <a:bodyPr/>
          <a:lstStyle/>
          <a:p>
            <a:pPr eaLnBrk="1" hangingPunct="1"/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Forward Bias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dc voltage positive terminal connected to the p region and negative to the n region.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if  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BIAS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(V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) ≥  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then width of depletion region decreases.</a:t>
            </a: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08CBD1-6C1A-4ACB-99E3-880A3444CEB1}" type="slidenum">
              <a:rPr lang="en-US" altLang="zh-TW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29704" name="Picture 8" descr="C:\Users\DHANANJAY\Pictures\Untitled.jpg"/>
          <p:cNvPicPr>
            <a:picLocks noChangeAspect="1" noChangeArrowheads="1"/>
          </p:cNvPicPr>
          <p:nvPr/>
        </p:nvPicPr>
        <p:blipFill>
          <a:blip r:embed="rId3" cstate="print">
            <a:lum contrast="18000"/>
          </a:blip>
          <a:srcRect/>
          <a:stretch>
            <a:fillRect/>
          </a:stretch>
        </p:blipFill>
        <p:spPr bwMode="auto">
          <a:xfrm>
            <a:off x="652463" y="2524720"/>
            <a:ext cx="8110537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8D5EC95-2994-4CD2-B753-A753FDA8C9E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Biasing  the PN-Junction</a:t>
            </a:r>
            <a:endParaRPr lang="en-US" altLang="zh-TW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5341C9B6-FEF1-460E-8A0A-C22C62B60092}"/>
              </a:ext>
            </a:extLst>
          </p:cNvPr>
          <p:cNvSpPr txBox="1">
            <a:spLocks/>
          </p:cNvSpPr>
          <p:nvPr/>
        </p:nvSpPr>
        <p:spPr>
          <a:xfrm>
            <a:off x="1371600" y="-28135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Objective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E:\NIET\Project\xLogo11.png.pagespeed.ic.pydHLuCQEZ.png">
            <a:extLst>
              <a:ext uri="{FF2B5EF4-FFF2-40B4-BE49-F238E27FC236}">
                <a16:creationId xmlns:a16="http://schemas.microsoft.com/office/drawing/2014/main" xmlns="" id="{6A2A9C2F-89DC-4664-8649-8790C6A6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51329C3-D319-4B25-A7DF-846D57AEA348}"/>
              </a:ext>
            </a:extLst>
          </p:cNvPr>
          <p:cNvSpPr/>
          <p:nvPr/>
        </p:nvSpPr>
        <p:spPr>
          <a:xfrm>
            <a:off x="609600" y="2933447"/>
            <a:ext cx="8077200" cy="498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1561F3D-0621-4EEB-AD0F-1F028233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A65E-F6A6-4BCD-9736-674226B9E49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7F2FC19-D8C5-4E7E-A6EE-772BBEDD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8975-10C6-48A9-8848-E4D10DFC05D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70540704-A7AC-4A22-96DE-4C698FE6DFD8}"/>
              </a:ext>
            </a:extLst>
          </p:cNvPr>
          <p:cNvSpPr txBox="1">
            <a:spLocks/>
          </p:cNvSpPr>
          <p:nvPr/>
        </p:nvSpPr>
        <p:spPr>
          <a:xfrm>
            <a:off x="395536" y="1070992"/>
            <a:ext cx="8424936" cy="48782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objectives are: </a:t>
            </a:r>
          </a:p>
          <a:p>
            <a:pPr marL="0" indent="0" algn="just">
              <a:buNone/>
            </a:pP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concept for the analysis of basic DC and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(Single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and Three phase) electrical circuits. </a:t>
            </a:r>
          </a:p>
          <a:p>
            <a:pPr marL="457200" indent="-457200" algn="just">
              <a:buFont typeface="+mj-lt"/>
              <a:buAutoNum type="arabicPeriod"/>
            </a:pPr>
            <a:endParaRPr lang="en-IN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concept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transformer, calculate its efficiency and to impart elementary knowledge of power system components, </a:t>
            </a: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Earthing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energy consumption.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IN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concept and application of diode, display devices, Op-Amp, sensors and </a:t>
            </a:r>
            <a:r>
              <a:rPr lang="en-US" sz="22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41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340768"/>
            <a:ext cx="7848600" cy="6858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Biasing  the PN-Junction</a:t>
            </a:r>
          </a:p>
          <a:p>
            <a:pPr eaLnBrk="1" fontAlgn="auto" hangingPunct="1">
              <a:spcAft>
                <a:spcPts val="0"/>
              </a:spcAft>
              <a:buSzPct val="100000"/>
              <a:defRPr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Forward Bias (practical V-I characteristics)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1971F9-BA4D-458B-9625-23D295B0C206}" type="slidenum">
              <a:rPr lang="en-US" altLang="zh-TW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36871" name="Picture 4" descr="10f0001"/>
          <p:cNvPicPr>
            <a:picLocks noChangeAspect="1" noChangeArrowheads="1"/>
          </p:cNvPicPr>
          <p:nvPr/>
        </p:nvPicPr>
        <p:blipFill>
          <a:blip r:embed="rId3" cstate="print"/>
          <a:srcRect l="46535" b="48561"/>
          <a:stretch>
            <a:fillRect/>
          </a:stretch>
        </p:blipFill>
        <p:spPr bwMode="auto">
          <a:xfrm>
            <a:off x="3276600" y="2204864"/>
            <a:ext cx="5867400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6069" name="Oval 5"/>
          <p:cNvSpPr>
            <a:spLocks noChangeArrowheads="1"/>
          </p:cNvSpPr>
          <p:nvPr/>
        </p:nvSpPr>
        <p:spPr bwMode="auto">
          <a:xfrm>
            <a:off x="6986736" y="2362200"/>
            <a:ext cx="609600" cy="1676400"/>
          </a:xfrm>
          <a:prstGeom prst="ellipse">
            <a:avLst/>
          </a:prstGeom>
          <a:noFill/>
          <a:ln w="28575">
            <a:solidFill>
              <a:srgbClr val="5F0D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873" name="Picture 6" descr="10f0001"/>
          <p:cNvPicPr>
            <a:picLocks noChangeAspect="1" noChangeArrowheads="1"/>
          </p:cNvPicPr>
          <p:nvPr/>
        </p:nvPicPr>
        <p:blipFill>
          <a:blip r:embed="rId3" cstate="print"/>
          <a:srcRect l="2971" t="19479" r="60396" b="66696"/>
          <a:stretch>
            <a:fillRect/>
          </a:stretch>
        </p:blipFill>
        <p:spPr bwMode="auto">
          <a:xfrm>
            <a:off x="0" y="2636912"/>
            <a:ext cx="4495800" cy="84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170BC16-5064-4006-94DD-DD5D61A77E1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Basic Diode Concepts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1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23864"/>
            <a:ext cx="7543800" cy="381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Diodes – Basic Diode Concepts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534400" cy="1295400"/>
          </a:xfrm>
        </p:spPr>
        <p:txBody>
          <a:bodyPr/>
          <a:lstStyle/>
          <a:p>
            <a:pPr algn="just" eaLnBrk="1" hangingPunct="1"/>
            <a:r>
              <a:rPr lang="en-US" altLang="zh-TW" sz="2000" b="1" smtClean="0">
                <a:latin typeface="Times New Roman" pitchFamily="18" charset="0"/>
                <a:cs typeface="Times New Roman" pitchFamily="18" charset="0"/>
              </a:rPr>
              <a:t>Reverse Bias</a:t>
            </a:r>
            <a:r>
              <a:rPr lang="en-US" altLang="zh-TW" sz="2000" smtClean="0">
                <a:latin typeface="Times New Roman" pitchFamily="18" charset="0"/>
                <a:cs typeface="Times New Roman" pitchFamily="18" charset="0"/>
              </a:rPr>
              <a:t>: dc voltage negative terminal connected to the p region and positive to the n region.  Depletion region widens until its potential difference equals the bias voltage, majority-carrier current ceases.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DE2E57-2B32-4D53-A6FE-2D699043B3C8}" type="slidenum">
              <a:rPr lang="en-US" altLang="zh-TW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31753" name="Picture 9" descr="C:\Users\DHANANJAY\Pictures\Untitl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350" y="2362200"/>
            <a:ext cx="78930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3A47483-7FBF-4960-B4D2-48B25B09341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Basic Diode Concepts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3810000" cy="1447800"/>
          </a:xfrm>
        </p:spPr>
        <p:txBody>
          <a:bodyPr/>
          <a:lstStyle/>
          <a:p>
            <a:pPr eaLnBrk="1" hangingPunct="1"/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Reverse Bias (practical V-I characteristics)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majority-carrier current ceases.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A69888-6824-4FB3-AA96-962B6A0734B0}" type="slidenum">
              <a:rPr lang="en-US" altLang="zh-TW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217092" name="Picture 4" descr="10f0001"/>
          <p:cNvPicPr>
            <a:picLocks noChangeAspect="1" noChangeArrowheads="1"/>
          </p:cNvPicPr>
          <p:nvPr/>
        </p:nvPicPr>
        <p:blipFill>
          <a:blip r:embed="rId3" cstate="print"/>
          <a:srcRect l="45203" b="47417"/>
          <a:stretch>
            <a:fillRect/>
          </a:stretch>
        </p:blipFill>
        <p:spPr bwMode="auto">
          <a:xfrm>
            <a:off x="4038600" y="657225"/>
            <a:ext cx="48768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 descr="C:\Users\DHANANJAY\Pictures\Untitl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3867150"/>
            <a:ext cx="63246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28600" y="2609850"/>
            <a:ext cx="3352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altLang="zh-TW">
                <a:latin typeface="Times New Roman" pitchFamily="18" charset="0"/>
                <a:cs typeface="Times New Roman" pitchFamily="18" charset="0"/>
              </a:rPr>
              <a:t> However, there is still a very small current produced by minority carriers known as Reverse Saturation Current.  </a:t>
            </a: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5410200" y="2133600"/>
            <a:ext cx="1600200" cy="304800"/>
          </a:xfrm>
          <a:prstGeom prst="ellipse">
            <a:avLst/>
          </a:prstGeom>
          <a:noFill/>
          <a:ln w="28575">
            <a:solidFill>
              <a:srgbClr val="5F0D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AEA385B4-7BBC-4993-9863-5A3671E4118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Basic Diode Concepts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allAtOnce"/>
      <p:bldP spid="14" grpId="0" build="p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056"/>
            <a:ext cx="8686800" cy="1066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Reverse Breakdown: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As reverse voltage reach certain value, avalanche occurs and generates large current.</a:t>
            </a:r>
            <a:endParaRPr lang="en-US" altLang="zh-TW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CAAC2-881F-4EA5-B327-E36CB6D5A6A7}" type="slidenum">
              <a:rPr lang="en-US" altLang="zh-TW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12" name="Picture 9" descr="C:\Users\micro\Pictures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0"/>
            <a:ext cx="5411788" cy="34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267200" y="4191000"/>
            <a:ext cx="381000" cy="1524000"/>
          </a:xfrm>
          <a:prstGeom prst="ellipse">
            <a:avLst/>
          </a:prstGeom>
          <a:noFill/>
          <a:ln w="28575">
            <a:solidFill>
              <a:srgbClr val="5F0D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87EBEF5-4518-414B-A01C-8ED5F5E3E87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Biasing  the PN-Junction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EB6298-FB63-45D2-BB0A-E3F3763430DF}" type="slidenum">
              <a:rPr lang="en-US" altLang="zh-TW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40966" name="Picture 2" descr="C:\Users\DHANANJAY\Downloads\forward-reverse-bias-animation_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7CCB3D9-2543-40A5-A71F-4AD1747DC3B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Biasing  the PN-Junction 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ANIMATION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4F10D-C5F7-40B0-B515-381D1A4E1CBC}" type="slidenum">
              <a:rPr lang="en-US" altLang="zh-TW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112642" name="Picture 2" descr="C:\Users\DHANANJAY\Pictures\Untitl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63" y="1392238"/>
            <a:ext cx="6827837" cy="485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5A0AC93-A7AB-4E34-9048-4584B465F9D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Comparison of  Si &amp;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Ge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semiconductor PN-Junction diode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26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FF32ED-B9AD-4A04-BC9E-86B98597E5B1}" type="slidenum">
              <a:rPr lang="en-US" altLang="zh-TW"/>
              <a:pPr>
                <a:defRPr/>
              </a:pPr>
              <a:t>36</a:t>
            </a:fld>
            <a:endParaRPr lang="en-US" altLang="zh-TW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393700" y="1447800"/>
          <a:ext cx="8521700" cy="4648200"/>
        </p:xfrm>
        <a:graphic>
          <a:graphicData uri="http://schemas.openxmlformats.org/presentationml/2006/ole">
            <p:oleObj spid="_x0000_s3074" name="Equation" r:id="rId4" imgW="4076640" imgH="2895480" progId="Equation.3">
              <p:embed/>
            </p:oleObj>
          </a:graphicData>
        </a:graphic>
      </p:graphicFrame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304800" y="1447800"/>
            <a:ext cx="2971800" cy="762000"/>
          </a:xfrm>
          <a:prstGeom prst="rect">
            <a:avLst/>
          </a:prstGeom>
          <a:noFill/>
          <a:ln w="28575">
            <a:solidFill>
              <a:srgbClr val="5F0D1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200400" y="4572000"/>
            <a:ext cx="5029200" cy="762000"/>
          </a:xfrm>
          <a:prstGeom prst="rect">
            <a:avLst/>
          </a:prstGeom>
          <a:noFill/>
          <a:ln w="28575">
            <a:solidFill>
              <a:srgbClr val="5F0D1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276600" y="5410200"/>
            <a:ext cx="3886200" cy="685800"/>
          </a:xfrm>
          <a:prstGeom prst="rect">
            <a:avLst/>
          </a:prstGeom>
          <a:noFill/>
          <a:ln w="28575">
            <a:solidFill>
              <a:srgbClr val="5F0D1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28367F1-6AE8-4571-90EE-D099663B864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Diode current equation (Shockley Equation):</a:t>
            </a:r>
            <a:endParaRPr lang="en-US" altLang="zh-TW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2285992"/>
            <a:ext cx="8229600" cy="3429024"/>
          </a:xfrm>
        </p:spPr>
        <p:txBody>
          <a:bodyPr>
            <a:noAutofit/>
          </a:bodyPr>
          <a:lstStyle/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1562-7E26-45AE-A0C2-0CA716AA69E3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1000108"/>
            <a:ext cx="4495800" cy="13032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85720" y="2643182"/>
            <a:ext cx="8143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device having two electrodes is called………..</a:t>
            </a:r>
          </a:p>
          <a:p>
            <a:pPr algn="just"/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(Diode)</a:t>
            </a:r>
          </a:p>
          <a:p>
            <a:pPr algn="just">
              <a:buFont typeface="Wingdings" pitchFamily="2" charset="2"/>
              <a:buChar char="Ø"/>
            </a:pPr>
            <a:endParaRPr lang="en-US" sz="1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 arrowhead in the diode symbol points the direction of ……current.</a:t>
            </a:r>
          </a:p>
          <a:p>
            <a:pPr algn="just"/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(Forward)</a:t>
            </a:r>
          </a:p>
          <a:p>
            <a:pPr algn="just">
              <a:buFont typeface="Wingdings" pitchFamily="2" charset="2"/>
              <a:buChar char="Ø"/>
            </a:pPr>
            <a:endParaRPr lang="en-US" sz="1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Due to forward biasing, the depletion region ……………. </a:t>
            </a:r>
          </a:p>
          <a:p>
            <a:pPr algn="just"/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(Narrows)</a:t>
            </a:r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28800"/>
            <a:ext cx="8229600" cy="4464496"/>
          </a:xfrm>
        </p:spPr>
        <p:txBody>
          <a:bodyPr>
            <a:normAutofit/>
          </a:bodyPr>
          <a:lstStyle/>
          <a:p>
            <a:pPr lvl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Short Answer type Questions: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Q.1) In which biasing, diode acts as open circuit and short circuit?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Long Answer type Questions:</a:t>
            </a:r>
          </a:p>
          <a:p>
            <a:pPr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Q.2)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formation of depletion layer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 also define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barrier potential. </a:t>
            </a:r>
          </a:p>
          <a:p>
            <a:pPr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Q.3)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V-I characteristics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ideal and practical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diode, also explain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knee voltage.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747D-BB29-41D8-A8A1-768AC5AB9519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691100E8-4759-4EA7-9D52-551D2345AA05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179512" y="841090"/>
          <a:ext cx="8784976" cy="5540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0316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294660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180020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 a semiconductor current conduction  is due to 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holes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Only free electrons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Holes and free electrons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 of the above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With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forward bias to a p-n junction, the width of depletion layer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Decreases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Increases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Remains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the same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None of the above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20162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 doping to a pure semiconductor increases, the bulk resistance of the semiconductor 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Remains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 same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Increases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Decreases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 of the above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reverse bias p-n junction has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Very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narrow depletion layer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Almost no current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Very low resistance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Large current flow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72381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In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an intrinsic semiconductor, the number of free electrons 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……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Equals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 number of holes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 greater than number of holes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 less than number of holes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 of the above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forward biased p-n junction diode has a resistance of the order of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l-GR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Ω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</a:t>
                      </a:r>
                      <a:r>
                        <a:rPr lang="el-GR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Ω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</a:t>
                      </a:r>
                      <a:r>
                        <a:rPr lang="el-GR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Ω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None of the above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29396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500034" y="1500174"/>
          <a:ext cx="8229600" cy="43771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38138"/>
                <a:gridCol w="714380"/>
                <a:gridCol w="6977082"/>
              </a:tblGrid>
              <a:tr h="804614"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CO1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Apply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the concepts of KVL/KCL and network theorems in solving DC circuits.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04614"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CO2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Analyze the steady state behavior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single phase and three phase AC electrical circuits.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158644"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CO3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Illustrate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analyze the working principle of a single phase transformer, efficiency, and components of Power system, </a:t>
                      </a:r>
                      <a:r>
                        <a:rPr lang="en-US" sz="2200" b="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Earthing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energy calculation.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04614"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CO4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Understand the concept and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applications of PN junction diode and Display devices.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804614"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CO5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Understand the concept of Op-Amps, Digital </a:t>
                      </a:r>
                      <a:r>
                        <a:rPr lang="en-US" sz="2200" b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multimeter</a:t>
                      </a:r>
                      <a:r>
                        <a:rPr lang="en-US" sz="2200" b="0" dirty="0" smtClean="0">
                          <a:latin typeface="Times New Roman" pitchFamily="18" charset="0"/>
                          <a:cs typeface="Times New Roman" pitchFamily="18" charset="0"/>
                        </a:rPr>
                        <a:t>, Sensors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application of </a:t>
                      </a:r>
                      <a:r>
                        <a:rPr lang="en-US" sz="2200" b="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IoT</a:t>
                      </a:r>
                      <a:r>
                        <a:rPr lang="en-US" sz="2200" b="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2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A387-A375-4CF4-86A4-7BAF6FBDB75B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Course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Outcome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1472" y="928670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On completion of the course, students will be able to:</a:t>
            </a:r>
          </a:p>
          <a:p>
            <a:endParaRPr lang="en-US" sz="22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714908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symbol of p-n junction diode. (2010-11, 2012-13)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knee voltage &amp; its value for Si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diodes. (2006-07)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and explain the V-I characteristics for Ideal and Practical diode. (2009-10) 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Write the diode current equation and explain each term.(2005-06, 2010-11)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0C9B-6CA7-4C56-8B74-0255DA81E5E8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1000109"/>
            <a:ext cx="5029200" cy="642942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8786874" cy="5286412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Q.1) Draw V-I characteristic of p-n junction diode with well labeled diagram.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Q.2) Define depletion layer and barrier potential in a diode.</a:t>
            </a:r>
          </a:p>
          <a:p>
            <a:pPr algn="just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33BE5-F7BF-4476-B4FD-9194DB61677B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6A45-474E-4AC4-A581-F83821C4D860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81000" y="838200"/>
            <a:ext cx="84582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Diode                                  ideally conducts in only one direction.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77800" indent="-177800" algn="just"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Forward Bias (FB), dc voltage positive terminal connected to the p region and  negative to the n region.</a:t>
            </a:r>
          </a:p>
          <a:p>
            <a:pPr marL="177800" indent="-177800" algn="just">
              <a:buFont typeface="Wingdings" pitchFamily="2" charset="2"/>
              <a:buChar char="Ø"/>
              <a:defRPr/>
            </a:pP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177800" indent="-177800" algn="just"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In Reverse Bias (RB), dc voltage negative terminal connected to the p region and positive to the n region.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Ideal diode in FB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acts like a short switch (zero resistance).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Ideal diode in RB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acts like a open switch (infinite resistance).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231775" indent="-231775" algn="just"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Practically in RB there is still a very small current produced by minority carriers      known as Reverse Saturation Current.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If reverse voltage reach certain value, avalanche occurs and generates large current.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Diode current equation is given as: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9" descr="fg01_0140b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838200"/>
            <a:ext cx="1398588" cy="493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5105400" y="5486400"/>
          <a:ext cx="2209800" cy="711200"/>
        </p:xfrm>
        <a:graphic>
          <a:graphicData uri="http://schemas.openxmlformats.org/presentationml/2006/ole">
            <p:oleObj spid="_x0000_s114690" name="Equation" r:id="rId5" imgW="1371600" imgH="507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752600"/>
          <a:ext cx="8686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1219200"/>
                <a:gridCol w="2171700"/>
                <a:gridCol w="2171700"/>
              </a:tblGrid>
              <a:tr h="10696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8353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Half</a:t>
                      </a:r>
                      <a:r>
                        <a:rPr lang="en-US" sz="2000" b="1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&amp; Full </a:t>
                      </a:r>
                      <a:r>
                        <a:rPr lang="en-US" sz="20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Wave Rectification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90469-6639-4C30-A997-7FDD065ABEA8}" type="slidenum">
              <a:rPr lang="en-US" altLang="zh-TW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38F2733-4DC8-426B-B371-4B0D4E67077B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Rectifier Circuits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78632"/>
            <a:ext cx="7162800" cy="83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000" b="1" smtClean="0">
                <a:latin typeface="Times New Roman" pitchFamily="18" charset="0"/>
                <a:cs typeface="Times New Roman" pitchFamily="18" charset="0"/>
              </a:rPr>
              <a:t>Rectifier Circuits</a:t>
            </a:r>
          </a:p>
          <a:p>
            <a:pPr eaLnBrk="1" hangingPunct="1"/>
            <a:r>
              <a:rPr lang="en-US" altLang="zh-TW" sz="2000" smtClean="0">
                <a:latin typeface="Times New Roman" pitchFamily="18" charset="0"/>
                <a:cs typeface="Times New Roman" pitchFamily="18" charset="0"/>
              </a:rPr>
              <a:t>Rectifiers convert AC voltage to pulsating DC voltage.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0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59C11-C501-4677-97B2-CAD4880D3E0B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844824"/>
            <a:ext cx="914400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Type of Rectifiers: </a:t>
            </a:r>
          </a:p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1. Half-Wave Rectifier: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This conducts only during positive half cycles of input ac supply.</a:t>
            </a:r>
            <a:endParaRPr lang="en-US" dirty="0"/>
          </a:p>
        </p:txBody>
      </p:sp>
      <p:pic>
        <p:nvPicPr>
          <p:cNvPr id="13" name="Picture 13" descr="C:\Users\DHANANJAY\Downloads\Compressed\Half-Wave-Rectifier-Circuit-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63" y="2551708"/>
            <a:ext cx="8034337" cy="375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F1ED781-F260-4E40-964B-DA828A9964A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Rectifier Circuits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allAtOnce"/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4A074-9C11-41E0-9D99-355F5C39B353}" type="slidenum">
              <a:rPr lang="en-US" altLang="zh-TW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4404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8" y="2133600"/>
            <a:ext cx="2106612" cy="299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0875" y="990600"/>
            <a:ext cx="63849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6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7388" y="3810000"/>
            <a:ext cx="627221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895600" y="3276600"/>
            <a:ext cx="330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First (+)ve half cycle</a:t>
            </a:r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24200" y="5715000"/>
            <a:ext cx="330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First (-)ve half cycle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251E0EB-CEF0-465F-B40A-4410D319024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Working of Half-Wave Rectifier:</a:t>
            </a:r>
            <a:endParaRPr lang="en-US" sz="3200" dirty="0"/>
          </a:p>
        </p:txBody>
      </p:sp>
      <p:pic>
        <p:nvPicPr>
          <p:cNvPr id="1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40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9" dur="20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40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9" dur="20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7" grpId="1" build="allAtOnce"/>
      <p:bldP spid="18" grpId="0" build="p"/>
      <p:bldP spid="18" grpI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5F30F-BAFA-49CF-A925-438A9C4E7FA0}" type="slidenum">
              <a:rPr lang="en-US" altLang="zh-TW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68615" name="Picture 2" descr="C:\Users\DHANANJAY\Downloads\H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192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6A0E019-6C02-419B-A6BC-08A432C4750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Working of Half-Wave Rectifier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(ANIMATION)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872609-ECEF-4698-AD81-83F8FCE59775}" type="slidenum">
              <a:rPr lang="en-US" altLang="zh-TW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25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833736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651970"/>
            <a:ext cx="22002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00FBD27A-5708-4934-9741-FC279A96E78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Rectifier Circuits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AB09E1-5DF7-4C2C-B0BC-2CA788615F2B}" type="slidenum">
              <a:rPr lang="en-US" altLang="zh-TW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75782" name="Rectangle 14"/>
          <p:cNvSpPr>
            <a:spLocks noChangeArrowheads="1"/>
          </p:cNvSpPr>
          <p:nvPr/>
        </p:nvSpPr>
        <p:spPr bwMode="auto">
          <a:xfrm>
            <a:off x="0" y="818852"/>
            <a:ext cx="89916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 2. Full-Wave Rectifier Circuits</a:t>
            </a:r>
          </a:p>
          <a:p>
            <a:endParaRPr lang="en-US" altLang="zh-TW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200" b="1" dirty="0">
                <a:latin typeface="Times New Roman" pitchFamily="18" charset="0"/>
                <a:cs typeface="Times New Roman" pitchFamily="18" charset="0"/>
              </a:rPr>
              <a:t>(a) 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Center-Tapped (CT) Full-Wave Rectifier    </a:t>
            </a:r>
            <a:r>
              <a:rPr lang="en-US" altLang="zh-TW" sz="2200" b="1" dirty="0">
                <a:latin typeface="Times New Roman" pitchFamily="18" charset="0"/>
                <a:cs typeface="Times New Roman" pitchFamily="18" charset="0"/>
              </a:rPr>
              <a:t>(b)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 Full-Wave Bridge Rectifier</a:t>
            </a:r>
          </a:p>
        </p:txBody>
      </p:sp>
      <p:pic>
        <p:nvPicPr>
          <p:cNvPr id="757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82813"/>
            <a:ext cx="419100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4" name="Rectangle 17"/>
          <p:cNvSpPr>
            <a:spLocks noChangeArrowheads="1"/>
          </p:cNvSpPr>
          <p:nvPr/>
        </p:nvSpPr>
        <p:spPr bwMode="auto">
          <a:xfrm>
            <a:off x="304800" y="5726113"/>
            <a:ext cx="4572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600" b="1">
                <a:latin typeface="Times New Roman" pitchFamily="18" charset="0"/>
                <a:cs typeface="Times New Roman" pitchFamily="18" charset="0"/>
              </a:rPr>
              <a:t>Fig. (a) Center-Tapped (CT) Full-Wave Rectifier </a:t>
            </a:r>
            <a:endParaRPr lang="en-US" sz="1600" b="1"/>
          </a:p>
        </p:txBody>
      </p:sp>
      <p:pic>
        <p:nvPicPr>
          <p:cNvPr id="7578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875" y="2590800"/>
            <a:ext cx="3946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6" name="Rectangle 19"/>
          <p:cNvSpPr>
            <a:spLocks noChangeArrowheads="1"/>
          </p:cNvSpPr>
          <p:nvPr/>
        </p:nvSpPr>
        <p:spPr bwMode="auto">
          <a:xfrm>
            <a:off x="5257800" y="5726113"/>
            <a:ext cx="3581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600" b="1">
                <a:latin typeface="Times New Roman" pitchFamily="18" charset="0"/>
                <a:cs typeface="Times New Roman" pitchFamily="18" charset="0"/>
              </a:rPr>
              <a:t>Fig. (b) Full-Wave Bridge Rectifier </a:t>
            </a:r>
            <a:endParaRPr lang="en-US" sz="1600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81328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635EF764-9ADB-4223-9553-3DD768E0DD7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Rectifier Circuits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5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 build="p"/>
      <p:bldP spid="75784" grpId="0" build="p"/>
      <p:bldP spid="7578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49D8F-C5A3-4338-83FB-E5E7696F7AB9}" type="slidenum">
              <a:rPr lang="en-US" altLang="zh-TW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7680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990600"/>
            <a:ext cx="66294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733800"/>
            <a:ext cx="64770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Rectangle 17"/>
          <p:cNvSpPr>
            <a:spLocks noChangeArrowheads="1"/>
          </p:cNvSpPr>
          <p:nvPr/>
        </p:nvSpPr>
        <p:spPr bwMode="auto">
          <a:xfrm>
            <a:off x="3321050" y="3284984"/>
            <a:ext cx="330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First (+)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half cycle</a:t>
            </a:r>
            <a:endParaRPr lang="en-US" dirty="0"/>
          </a:p>
        </p:txBody>
      </p:sp>
      <p:sp>
        <p:nvSpPr>
          <p:cNvPr id="76810" name="Rectangle 18"/>
          <p:cNvSpPr>
            <a:spLocks noChangeArrowheads="1"/>
          </p:cNvSpPr>
          <p:nvPr/>
        </p:nvSpPr>
        <p:spPr bwMode="auto">
          <a:xfrm>
            <a:off x="3317875" y="5949280"/>
            <a:ext cx="3159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First (-)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half cycle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81328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C677F143-A270-4140-B5BD-734E5DB75EE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Working of Center-Tapped Full-Wave Rectifier </a:t>
            </a:r>
            <a:endParaRPr lang="en-US" sz="2800" b="1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68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1" dur="2000"/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4" dur="20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68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4" dur="2000"/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20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9" grpId="0" build="p"/>
      <p:bldP spid="76809" grpId="1" build="allAtOnce"/>
      <p:bldP spid="76810" grpId="0" build="p"/>
      <p:bldP spid="76810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E1627-C0F6-4096-B936-505931E43DC2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4462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CO-PO Mapping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F176FF43-5D47-4C2A-9CCD-A8F84D84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2560363"/>
              </p:ext>
            </p:extLst>
          </p:nvPr>
        </p:nvGraphicFramePr>
        <p:xfrm>
          <a:off x="304800" y="1447800"/>
          <a:ext cx="8534399" cy="3952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1782357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6067685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8877945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5794691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8322471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4587716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4757997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9465532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807903209"/>
                    </a:ext>
                  </a:extLst>
                </a:gridCol>
                <a:gridCol w="543914">
                  <a:extLst>
                    <a:ext uri="{9D8B030D-6E8A-4147-A177-3AD203B41FA5}">
                      <a16:colId xmlns:a16="http://schemas.microsoft.com/office/drawing/2014/main" xmlns="" val="1863114130"/>
                    </a:ext>
                  </a:extLst>
                </a:gridCol>
                <a:gridCol w="656895">
                  <a:extLst>
                    <a:ext uri="{9D8B030D-6E8A-4147-A177-3AD203B41FA5}">
                      <a16:colId xmlns:a16="http://schemas.microsoft.com/office/drawing/2014/main" xmlns="" val="2577997302"/>
                    </a:ext>
                  </a:extLst>
                </a:gridCol>
                <a:gridCol w="656895">
                  <a:extLst>
                    <a:ext uri="{9D8B030D-6E8A-4147-A177-3AD203B41FA5}">
                      <a16:colId xmlns:a16="http://schemas.microsoft.com/office/drawing/2014/main" xmlns="" val="1420829537"/>
                    </a:ext>
                  </a:extLst>
                </a:gridCol>
                <a:gridCol w="656895">
                  <a:extLst>
                    <a:ext uri="{9D8B030D-6E8A-4147-A177-3AD203B41FA5}">
                      <a16:colId xmlns:a16="http://schemas.microsoft.com/office/drawing/2014/main" xmlns="" val="218286403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PO2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PO3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PO4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PO5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PO6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PO7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PO8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PO9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PO11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PO12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76964377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82930172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62884707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72622971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CO4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3566309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CO5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-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-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3505701"/>
                  </a:ext>
                </a:extLst>
              </a:tr>
            </a:tbl>
          </a:graphicData>
        </a:graphic>
      </p:graphicFrame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88D52B-22F7-41E2-895B-901EEBE188B7}" type="slidenum">
              <a:rPr lang="en-US" altLang="zh-TW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77831" name="Rectangle 17"/>
          <p:cNvSpPr>
            <a:spLocks noChangeArrowheads="1"/>
          </p:cNvSpPr>
          <p:nvPr/>
        </p:nvSpPr>
        <p:spPr bwMode="auto">
          <a:xfrm>
            <a:off x="3124200" y="3276600"/>
            <a:ext cx="330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First (+)ve half cycle</a:t>
            </a:r>
            <a:endParaRPr lang="en-US"/>
          </a:p>
        </p:txBody>
      </p:sp>
      <p:sp>
        <p:nvSpPr>
          <p:cNvPr id="77832" name="Rectangle 18"/>
          <p:cNvSpPr>
            <a:spLocks noChangeArrowheads="1"/>
          </p:cNvSpPr>
          <p:nvPr/>
        </p:nvSpPr>
        <p:spPr bwMode="auto">
          <a:xfrm>
            <a:off x="3124200" y="5877272"/>
            <a:ext cx="3308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First (-)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half cycle</a:t>
            </a:r>
            <a:endParaRPr lang="en-US" dirty="0"/>
          </a:p>
        </p:txBody>
      </p:sp>
      <p:pic>
        <p:nvPicPr>
          <p:cNvPr id="778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990600"/>
            <a:ext cx="52578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768725"/>
            <a:ext cx="57150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42958346-5659-4478-BA33-D7F13ABB3CA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Working of Full-Wave Bridge Rectifier </a:t>
            </a:r>
            <a:endParaRPr lang="en-US" sz="3200" b="1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78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1" dur="20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4" dur="2000"/>
                                        <p:tgtEl>
                                          <p:spTgt spid="77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7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78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4" dur="2000"/>
                                        <p:tgtEl>
                                          <p:spTgt spid="77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20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 build="p"/>
      <p:bldP spid="77831" grpId="1" build="allAtOnce"/>
      <p:bldP spid="77832" grpId="0" build="p"/>
      <p:bldP spid="77832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CCC98D-AF22-428A-82E4-CDD4B87D2524}" type="slidenum">
              <a:rPr lang="en-US" altLang="zh-TW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77831" name="Picture 2" descr="C:\Users\DHANANJAY\Downloads\BRIDGE RECTIFIE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320D4CF-CF08-4F23-B285-988C2C98B56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Working of Full-Wave Bridge Rectifier (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ANIMATION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)  </a:t>
            </a:r>
            <a:endParaRPr lang="en-US" sz="2400" b="1" dirty="0"/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B038D-1D77-4586-AADE-8B066F694F93}" type="slidenum">
              <a:rPr lang="en-US" altLang="zh-TW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788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1043136"/>
            <a:ext cx="90963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36C6A28-8F9A-4B36-AE46-81036615177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Rectifier Circuits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7E39BB-D819-4416-B1F3-4F8560D8BE9E}" type="slidenum">
              <a:rPr lang="en-US" altLang="zh-TW"/>
              <a:pPr>
                <a:defRPr/>
              </a:pPr>
              <a:t>53</a:t>
            </a:fld>
            <a:endParaRPr lang="en-US" altLang="zh-TW" dirty="0"/>
          </a:p>
        </p:txBody>
      </p:sp>
      <p:pic>
        <p:nvPicPr>
          <p:cNvPr id="798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2176"/>
            <a:ext cx="9144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212976"/>
            <a:ext cx="9144000" cy="314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4CAC5C5-A5C2-403A-AA24-17F4D4FE678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47667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548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3429024"/>
          </a:xfrm>
        </p:spPr>
        <p:txBody>
          <a:bodyPr>
            <a:noAutofit/>
          </a:bodyPr>
          <a:lstStyle/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BBF2-CE31-4D5D-B524-EC5BCB3BEFEB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836712"/>
            <a:ext cx="4495800" cy="799243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0034" y="1484784"/>
            <a:ext cx="8229600" cy="43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RMS load current of HWR is…………………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</a:t>
            </a:r>
            <a:r>
              <a:rPr lang="en-US" sz="2400" b="1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</a:t>
            </a:r>
            <a:r>
              <a:rPr lang="en-US" sz="2400" b="1" baseline="-25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</a:t>
            </a:r>
            <a:r>
              <a:rPr lang="en-US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/2)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average load voltage of HWR  is ……….</a:t>
            </a:r>
          </a:p>
          <a:p>
            <a:pPr algn="just"/>
            <a:r>
              <a:rPr lang="en-US" sz="20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</a:t>
            </a:r>
            <a:r>
              <a:rPr lang="en-US" sz="2000" b="1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V</a:t>
            </a:r>
            <a:r>
              <a:rPr lang="en-US" sz="2000" b="1" baseline="-25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/</a:t>
            </a:r>
            <a:r>
              <a:rPr lang="el-GR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π</a:t>
            </a:r>
            <a:r>
              <a:rPr lang="en-US" sz="20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ripple factor of HWR is…………………</a:t>
            </a:r>
            <a:r>
              <a:rPr lang="en-US" sz="20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</a:p>
          <a:p>
            <a:pPr algn="just"/>
            <a:r>
              <a:rPr lang="en-US" sz="20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(1.21)</a:t>
            </a:r>
          </a:p>
          <a:p>
            <a:pPr algn="just"/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/>
            <a:endParaRPr lang="en-US" sz="20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0034" y="4221088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average load voltage of FWR  is ………….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(2V</a:t>
            </a:r>
            <a:r>
              <a:rPr kumimoji="0" lang="en-US" sz="20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/</a:t>
            </a:r>
            <a:r>
              <a:rPr kumimoji="0" lang="el-G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π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ripple factor of FWR is …………………….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(0.48)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620688"/>
            <a:ext cx="8229600" cy="4464496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Long Answer type Questions:</a:t>
            </a:r>
          </a:p>
          <a:p>
            <a:pPr algn="just">
              <a:buNone/>
            </a:pP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400" dirty="0" smtClean="0"/>
              <a:t>Explain the Bridge rectifier with diagram also explain Ripple factor (derive) for various rectifiers.</a:t>
            </a:r>
            <a:endParaRPr lang="en-IN" sz="2400" dirty="0" smtClean="0"/>
          </a:p>
          <a:p>
            <a:pPr lvl="0" algn="just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Q.2) </a:t>
            </a:r>
            <a:r>
              <a:rPr lang="en-US" sz="2400" dirty="0" smtClean="0"/>
              <a:t>Sketch V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(determine) and determine the dc voltage  and  PIV of each diode for Fig. 1 and 2. 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1791-A804-45C4-8339-F16AD118141F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861048"/>
            <a:ext cx="3995936" cy="2376264"/>
          </a:xfrm>
          <a:prstGeom prst="rect">
            <a:avLst/>
          </a:prstGeom>
          <a:noFill/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33056"/>
            <a:ext cx="4355976" cy="2520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DA648FC2-E913-412F-84BB-02FBD34C0315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251520" y="827031"/>
          <a:ext cx="8712968" cy="5580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9383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333585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187108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If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peak voltage for a HWR circuit is 5 V and diode cut in voltage is 0.7, then peak inverse voltage on diode will be?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5V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4.9V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4.3V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6.7V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Efficiency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of a centre tapped FWR is…..?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50%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46%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70%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81.2%</a:t>
                      </a:r>
                      <a:endParaRPr lang="en-IN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1740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If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 input frequency of a HWR is 100 Hz, then the ripple frequency will be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 Hz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 If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the input frequency of a FWR is 100 Hz, then the ripple frequency will be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 Hz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 Hz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87108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Diode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 small signal positive HWR circuit acts as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Ideal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diode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Clipper diode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Clamper diode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Rectifier diode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Transformer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utilization factor of a centre tapped full wave rectifier is …..?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0.623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0.678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0.693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0.625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29396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1834"/>
            <a:ext cx="9144000" cy="464347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Define Rectifier. (2010-11, 2012-13)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circuit diagram of Half Wave Rectifier and explain its operation with output waveforms. (2010-11, 2012-13)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Derive PIV and ripple factor for HWR. (2010-11, 2012-13)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circuit diagram of Full Wave Rectifier (Centre tapped) and explain its operation with output waveforms. (2001-02, 2004-05, 2009-10, 2011-12, 2012-13)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circuit diagram of Full Wave Rectifier (Bridge) and explain its operation with output waveforms. (2001-02, 2004-05, 2009-10, 2011-12)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PIV and Ripple factor for FWR (Centre tapped &amp; Bridge). (2001-02,2004-05, 2009-10, 2011-12, 2012-13)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Compare HWR and FWR. (2015-16)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A40F-EF5A-45C7-BC12-3AD13CEF2C3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785795"/>
            <a:ext cx="5029200" cy="857256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71546"/>
            <a:ext cx="8786874" cy="5357850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Q.1) What is ripple factor? What is the value of RF for half wave and full wave rectifier?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Q.2) Explain the following with clear diagram:-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Full wave voltage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doubler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ii) Bridge rectifier.</a:t>
            </a:r>
          </a:p>
          <a:p>
            <a:pPr algn="just">
              <a:buNone/>
            </a:pPr>
            <a:endParaRPr lang="en-US" sz="2400" dirty="0" smtClean="0"/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Q.3) </a:t>
            </a:r>
            <a:r>
              <a:rPr lang="en-US" sz="2400" dirty="0" smtClean="0"/>
              <a:t>Draw the circuit and discuss working of full wave bridge rectifier with suitable input-output waveform. What is PIV of bridge rectifier?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0135-C2AB-4E21-8311-5BEBB4EA994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BD6-4731-40C5-974D-21BDFA062562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 (HWR)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04800" y="764704"/>
            <a:ext cx="8610600" cy="563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100000"/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Rectifiers convert AC voltage to pulsating DC voltage.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00000"/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There are two types of rectifiers: </a:t>
            </a:r>
          </a:p>
          <a:p>
            <a:pPr>
              <a:lnSpc>
                <a:spcPct val="150000"/>
              </a:lnSpc>
              <a:buClr>
                <a:srgbClr val="0000CC"/>
              </a:buClr>
              <a:buSzPct val="100000"/>
              <a:defRPr/>
            </a:pP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              1.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Half Wave Rectifier (HWR)</a:t>
            </a:r>
          </a:p>
          <a:p>
            <a:pPr>
              <a:lnSpc>
                <a:spcPct val="150000"/>
              </a:lnSpc>
              <a:buClr>
                <a:srgbClr val="0000CC"/>
              </a:buClr>
              <a:buSzPct val="100000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Full Wave Rectifier (FWR)</a:t>
            </a:r>
          </a:p>
          <a:p>
            <a:pPr>
              <a:lnSpc>
                <a:spcPct val="150000"/>
              </a:lnSpc>
              <a:buClr>
                <a:srgbClr val="0000CC"/>
              </a:buClr>
              <a:buSzPct val="100000"/>
              <a:defRPr/>
            </a:pPr>
            <a:endParaRPr lang="en-US" altLang="zh-TW" sz="700" dirty="0">
              <a:latin typeface="Times New Roman" pitchFamily="18" charset="0"/>
              <a:cs typeface="Times New Roman" pitchFamily="18" charset="0"/>
            </a:endParaRPr>
          </a:p>
          <a:p>
            <a:pPr marL="231775" indent="-231775"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FWR again divide into two parts </a:t>
            </a:r>
          </a:p>
          <a:p>
            <a:pPr marL="342900" indent="-342900">
              <a:lnSpc>
                <a:spcPct val="150000"/>
              </a:lnSpc>
              <a:buSzPct val="100000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Center-Tapped (CT) Full-Wave Rectifier            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 Full-Wave Bridge Rectifier</a:t>
            </a:r>
          </a:p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 HWR conducts only during positive half cycles of input ac supply.</a:t>
            </a:r>
          </a:p>
          <a:p>
            <a:pPr marL="231775" indent="-231775"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Peak Inverse Voltage (PIV) is the maximum voltage appears across the  diode during       non-conducting or off state.</a:t>
            </a:r>
          </a:p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For HWR, PIV is Vm.</a:t>
            </a:r>
          </a:p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For HWR, efficiency is 41%.</a:t>
            </a:r>
          </a:p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Ripple Factor measures the percentage of ac component in the rectified  output. </a:t>
            </a:r>
          </a:p>
          <a:p>
            <a:pPr>
              <a:lnSpc>
                <a:spcPct val="150000"/>
              </a:lnSpc>
              <a:buSzPct val="100000"/>
              <a:buFont typeface="Wingdings" pitchFamily="2" charset="2"/>
              <a:buChar char="Ø"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For HWR, Ripple Factor (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121%.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4374-602F-4214-919C-976BD96C3707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CO-PSO Mapping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F176FF43-5D47-4C2A-9CCD-A8F84D84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2560363"/>
              </p:ext>
            </p:extLst>
          </p:nvPr>
        </p:nvGraphicFramePr>
        <p:xfrm>
          <a:off x="683568" y="1447800"/>
          <a:ext cx="7704856" cy="3952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394">
                  <a:extLst>
                    <a:ext uri="{9D8B030D-6E8A-4147-A177-3AD203B41FA5}">
                      <a16:colId xmlns:a16="http://schemas.microsoft.com/office/drawing/2014/main" xmlns="" val="2178235794"/>
                    </a:ext>
                  </a:extLst>
                </a:gridCol>
                <a:gridCol w="1874154">
                  <a:extLst>
                    <a:ext uri="{9D8B030D-6E8A-4147-A177-3AD203B41FA5}">
                      <a16:colId xmlns:a16="http://schemas.microsoft.com/office/drawing/2014/main" xmlns="" val="1606768574"/>
                    </a:ext>
                  </a:extLst>
                </a:gridCol>
                <a:gridCol w="1874154">
                  <a:extLst>
                    <a:ext uri="{9D8B030D-6E8A-4147-A177-3AD203B41FA5}">
                      <a16:colId xmlns:a16="http://schemas.microsoft.com/office/drawing/2014/main" xmlns="" val="1887794585"/>
                    </a:ext>
                  </a:extLst>
                </a:gridCol>
                <a:gridCol w="1874154">
                  <a:extLst>
                    <a:ext uri="{9D8B030D-6E8A-4147-A177-3AD203B41FA5}">
                      <a16:colId xmlns:a16="http://schemas.microsoft.com/office/drawing/2014/main" xmlns="" val="257946916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PSO2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PSO3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76964377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82930172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62884707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72622971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CO4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3566309"/>
                  </a:ext>
                </a:extLst>
              </a:tr>
              <a:tr h="683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CO5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3505701"/>
                  </a:ext>
                </a:extLst>
              </a:tr>
            </a:tbl>
          </a:graphicData>
        </a:graphic>
      </p:graphicFrame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F943B-6604-4405-B75A-6827C58E032A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 (FWR)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04800" y="809001"/>
            <a:ext cx="86106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3038" indent="-1730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Full Wave Rectifier (FWR) circuit current flows through the load line in the same direction for both half cycles (full wave) of input ac voltage.</a:t>
            </a:r>
          </a:p>
          <a:p>
            <a:pPr marL="173038" indent="-173038"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There are two types of FWR:</a:t>
            </a:r>
          </a:p>
          <a:p>
            <a:pPr marL="457200" indent="-457200" algn="just">
              <a:lnSpc>
                <a:spcPct val="150000"/>
              </a:lnSpc>
              <a:buClr>
                <a:srgbClr val="0000CC"/>
              </a:buClr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FWR with Centre Tapped Transformer </a:t>
            </a:r>
          </a:p>
          <a:p>
            <a:pPr marL="457200" indent="-457200" algn="just">
              <a:lnSpc>
                <a:spcPct val="150000"/>
              </a:lnSpc>
              <a:buClr>
                <a:srgbClr val="0000CC"/>
              </a:buClr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Full Wave Bridge Rectifier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 Centre Tapped FWR there are two diodes.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 Full Wave Bridge Rectifier there are four diodes.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PIV for Centre Tapped FWR is 2Vm.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PIV for Full Wave Bridge Rectifier is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For FWR, Ripple Factor (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48%.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TUF for Centre Tapped FWR is 69%.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TUF for Full Wave Bridge Rectifier is 81%.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752600"/>
          <a:ext cx="86868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1524000"/>
                <a:gridCol w="1905000"/>
                <a:gridCol w="1600200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6450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Clippers (Series and Parallel)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C4BB09-F488-49BF-9CF9-FB5CCD1B9B23}" type="slidenum">
              <a:rPr lang="en-US" altLang="zh-TW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C51099F4-C400-4C30-B12E-6C756EE3EFB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Clipper Circuits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6165304"/>
            <a:ext cx="7543800" cy="381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Diodes – Wave-Shaping Circuits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0C7927-8A46-4135-A8CB-D97EC654981E}" type="slidenum">
              <a:rPr lang="en-US" altLang="zh-TW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4813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314700"/>
            <a:ext cx="2971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705100"/>
            <a:ext cx="1390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610100"/>
            <a:ext cx="14478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781300"/>
            <a:ext cx="14573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4495800"/>
            <a:ext cx="14287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7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2278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8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461914"/>
            <a:ext cx="9144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9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99792" y="2132856"/>
            <a:ext cx="3429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70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67000" y="2636912"/>
            <a:ext cx="365760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0FA7B55F-1FF8-4481-889E-962008E7401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err="1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Clipper Circuits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B0573-7823-4819-A191-24D4D57B7592}" type="slidenum">
              <a:rPr lang="en-US" altLang="zh-TW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05000"/>
            <a:ext cx="1390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657600"/>
            <a:ext cx="14478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1905000"/>
            <a:ext cx="3886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0" y="1676400"/>
            <a:ext cx="17526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886200"/>
            <a:ext cx="1733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1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990600"/>
            <a:ext cx="396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04235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091F996-1D67-4A06-8B61-C7312792402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Clipper Circuits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87F37F-273F-43E9-A5FC-B0E3AE6D89D7}" type="slidenum">
              <a:rPr lang="en-US" altLang="zh-TW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751263"/>
            <a:ext cx="1524000" cy="203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352800"/>
            <a:ext cx="7010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1520" y="908720"/>
            <a:ext cx="39100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Simple Series Clippers (Ideal Diodes) </a:t>
            </a:r>
            <a:endParaRPr lang="en-US" b="1" dirty="0"/>
          </a:p>
        </p:txBody>
      </p:sp>
      <p:pic>
        <p:nvPicPr>
          <p:cNvPr id="59402" name="Picture 10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1228725"/>
            <a:ext cx="87630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28600" y="2906713"/>
            <a:ext cx="388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Biased Series Clippers (Ideal Diodes) </a:t>
            </a:r>
            <a:endParaRPr lang="en-US" b="1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E3914F9-E2B9-4F72-9BE2-314D18C29FD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Different Types of  Clipping Circuits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2DB7F-A48A-4A52-9F5C-499A28AEFFCD}" type="slidenum">
              <a:rPr lang="en-US" altLang="zh-TW"/>
              <a:pPr>
                <a:defRPr/>
              </a:pPr>
              <a:t>65</a:t>
            </a:fld>
            <a:endParaRPr lang="en-US" altLang="zh-TW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86200"/>
            <a:ext cx="152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849313"/>
            <a:ext cx="4000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Simple Parallel Clippers (Ideal Diode) </a:t>
            </a:r>
            <a:endParaRPr lang="en-US" b="1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3059113"/>
            <a:ext cx="3973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Biased Parallel Clippers (Ideal Diode) </a:t>
            </a:r>
            <a:endParaRPr lang="en-US" b="1"/>
          </a:p>
        </p:txBody>
      </p:sp>
      <p:pic>
        <p:nvPicPr>
          <p:cNvPr id="60425" name="Picture 9" descr="C:\Users\DHANANJAY\Pictures\Untitl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63650"/>
            <a:ext cx="86868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6" name="Picture 10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3429000"/>
            <a:ext cx="6934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174CDF25-8C0B-4115-B0B8-043941CD012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Different Types of  Clipping Circuits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96752"/>
            <a:ext cx="8686800" cy="457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Combination Clipper Circuits (2005-06, 2011-12)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0677A-9270-4251-9A99-C6D53FB33CD9}" type="slidenum">
              <a:rPr lang="en-US" altLang="zh-TW"/>
              <a:pPr>
                <a:defRPr/>
              </a:pPr>
              <a:t>66</a:t>
            </a:fld>
            <a:endParaRPr lang="en-US" altLang="zh-TW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583432"/>
            <a:ext cx="541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76400"/>
            <a:ext cx="2514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381000" y="3668713"/>
            <a:ext cx="579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Sketch the output</a:t>
            </a:r>
            <a:endParaRPr lang="en-US" b="1"/>
          </a:p>
        </p:txBody>
      </p:sp>
      <p:pic>
        <p:nvPicPr>
          <p:cNvPr id="61451" name="Picture 11" descr="C:\Users\DHANANJAY\Downloads\imag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114800"/>
            <a:ext cx="6096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CA5E91A3-3AFB-468C-B5B6-3A01545614A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Diodes – Wave-Shaping Circuits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614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5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062EB-6918-4047-96F8-8344CC2C8AF8}" type="slidenum">
              <a:rPr lang="en-US" altLang="zh-TW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10650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"/>
            <a:ext cx="8915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9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9560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A6F5FC2C-A3DC-4919-AD79-A4E6CFDCB40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9C4AA-B971-48AF-9D74-AF737E59782A}" type="slidenum">
              <a:rPr lang="en-US" altLang="zh-TW"/>
              <a:pPr>
                <a:defRPr/>
              </a:pPr>
              <a:t>68</a:t>
            </a:fld>
            <a:endParaRPr lang="en-US" altLang="zh-TW"/>
          </a:p>
        </p:txBody>
      </p:sp>
      <p:pic>
        <p:nvPicPr>
          <p:cNvPr id="108556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7544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5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24944"/>
            <a:ext cx="914400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58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638800"/>
            <a:ext cx="91440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9895F01B-67B8-4224-A93D-0BCB0C872F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337505-BCC4-43ED-A111-FB5A1BBFBD7B}" type="slidenum">
              <a:rPr lang="en-US" altLang="zh-TW"/>
              <a:pPr>
                <a:defRPr/>
              </a:pPr>
              <a:t>69</a:t>
            </a:fld>
            <a:endParaRPr lang="en-US" altLang="zh-TW" dirty="0"/>
          </a:p>
        </p:txBody>
      </p:sp>
      <p:pic>
        <p:nvPicPr>
          <p:cNvPr id="10752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9144000" cy="3422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39552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48251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/>
          <a:p>
            <a:fld id="{CE4B17D3-3933-4B90-99D8-33FE26CFCBF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8175852" cy="314325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Students should have the knowledge of :</a:t>
            </a:r>
          </a:p>
          <a:p>
            <a:pPr algn="just"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Atomic Structure, Energy Band, Valence Band, Conduction Band) and elements of periodic table (Group-3 &amp; Group-5)</a:t>
            </a:r>
          </a:p>
          <a:p>
            <a:pPr algn="just">
              <a:buFont typeface="Wingdings" pitchFamily="2" charset="2"/>
              <a:buChar char="Ø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Basic electrical terms such as- Current, Voltage and Resistance etc.</a:t>
            </a:r>
          </a:p>
          <a:p>
            <a:pPr algn="just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39AB-BC13-48AE-8E54-C5AA6FD3C39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Prerequisite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635C4A-956C-4525-86F8-095C08DEC04E}" type="slidenum">
              <a:rPr lang="en-US" altLang="zh-TW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10854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81328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87AA2D63-DA7B-4064-B440-F91462145D8B}" type="datetime1">
              <a:rPr lang="en-US" smtClean="0"/>
              <a:t>3/2/2021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B0604-AC22-46CA-9D06-4AAF5284FDF7}" type="slidenum">
              <a:rPr lang="en-US" altLang="zh-TW"/>
              <a:pPr>
                <a:defRPr/>
              </a:pPr>
              <a:t>71</a:t>
            </a:fld>
            <a:endParaRPr lang="en-US" altLang="zh-TW"/>
          </a:p>
        </p:txBody>
      </p:sp>
      <p:pic>
        <p:nvPicPr>
          <p:cNvPr id="1095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63067"/>
            <a:ext cx="80772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95438"/>
            <a:ext cx="9144000" cy="442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EB115AF8-785A-4E80-A9C7-E9233174BCB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75098"/>
            <a:ext cx="8229600" cy="387418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clipper circuit are used for……… some portion of input signal.</a:t>
            </a:r>
          </a:p>
          <a:p>
            <a:pPr algn="just">
              <a:buNone/>
            </a:pPr>
            <a:r>
              <a:rPr lang="en-US" sz="18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(Clip off)</a:t>
            </a:r>
          </a:p>
          <a:p>
            <a:pPr algn="just">
              <a:buFont typeface="Wingdings" pitchFamily="2" charset="2"/>
              <a:buChar char="Ø"/>
            </a:pPr>
            <a:endParaRPr lang="en-US" sz="18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positive clipper clips off ……..portion of the input waveform.</a:t>
            </a:r>
          </a:p>
          <a:p>
            <a:pPr algn="just">
              <a:buNone/>
            </a:pPr>
            <a:r>
              <a:rPr lang="en-US" sz="18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(Positive)</a:t>
            </a:r>
          </a:p>
          <a:p>
            <a:pPr algn="just">
              <a:buFont typeface="Wingdings" pitchFamily="2" charset="2"/>
              <a:buChar char="Ø"/>
            </a:pPr>
            <a:endParaRPr lang="en-US" sz="18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 a series clipper , for a clipping region, the diode must be in ……………….condition.</a:t>
            </a:r>
          </a:p>
          <a:p>
            <a:pPr algn="just">
              <a:buNone/>
            </a:pPr>
            <a:r>
              <a:rPr lang="en-US" sz="18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(Reverse biased)</a:t>
            </a:r>
            <a:endParaRPr lang="en-US" sz="2000" b="1" dirty="0" smtClean="0">
              <a:ea typeface="新細明體" pitchFamily="18" charset="-12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751C-2CCF-4C6A-BCE7-E022789045A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78" y="785794"/>
            <a:ext cx="4495800" cy="1303299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196752"/>
            <a:ext cx="8229600" cy="4464496"/>
          </a:xfrm>
        </p:spPr>
        <p:txBody>
          <a:bodyPr>
            <a:normAutofit/>
          </a:bodyPr>
          <a:lstStyle/>
          <a:p>
            <a:pPr lvl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Short Answer type Questions:</a:t>
            </a:r>
          </a:p>
          <a:p>
            <a:pPr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Define series clipper</a:t>
            </a:r>
          </a:p>
          <a:p>
            <a:pPr lvl="0"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Q.2)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Define parallel clipper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834B-2C77-4370-A1DA-65CB34CA25BD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AEAFB46E-3DD8-4BE5-A6E9-7DB637A9401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179512" y="836712"/>
          <a:ext cx="8784976" cy="5469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0316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294660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2043627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which circuit is used for obtaining desired output waveform in operational amplifier?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Clipper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Clamper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Peak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Amplifier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Sample &amp; Hold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What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happens if the input voltage is higher than reference voltage in a positive clipper?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Vout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Vref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Vout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DC output voltage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Vout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=Vin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All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are correct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1779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clipping level in Op-Amp is decided by ……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 supply voltage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Control voltage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Reference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voltage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Input voltage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positive small signal HWR can……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Rectify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signals with peak value only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Rectify signals with value of few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millivolts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only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Rectify signals with both peak value &amp; down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59620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In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 positive clipper, diode conducts when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Vin&lt;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Vref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Vin=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Vref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Vin&gt;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Vref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of the above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29396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28800"/>
            <a:ext cx="8229600" cy="2435732"/>
          </a:xfrm>
        </p:spPr>
        <p:txBody>
          <a:bodyPr>
            <a:noAutofit/>
          </a:bodyPr>
          <a:lstStyle/>
          <a:p>
            <a:pPr marL="457200" indent="-457200" algn="just">
              <a:buFontTx/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the clipper circuits and its various types. (2001-02, 2002-03, 2003-04, 2012-13, 2015-16) 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V.IMP.</a:t>
            </a:r>
          </a:p>
          <a:p>
            <a:pPr marL="457200" indent="-457200" algn="just">
              <a:buFontTx/>
              <a:buAutoNum type="arabicPeriod"/>
              <a:defRPr/>
            </a:pPr>
            <a:endParaRPr lang="en-US" sz="2000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1313" indent="-341313" algn="just"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2. Sketch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Fig. 1 for the input shown and draw the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waveform for the Fig. 2 circuit. (2001-02)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CFEEC-FAAD-4C73-A51D-686FBCBFE98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785794"/>
            <a:ext cx="5029200" cy="1104711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/>
          <a:stretch>
            <a:fillRect/>
          </a:stretch>
        </p:blipFill>
        <p:spPr bwMode="auto">
          <a:xfrm>
            <a:off x="971600" y="3501008"/>
            <a:ext cx="35052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lum bright="-30000"/>
          </a:blip>
          <a:srcRect/>
          <a:stretch>
            <a:fillRect/>
          </a:stretch>
        </p:blipFill>
        <p:spPr bwMode="auto">
          <a:xfrm>
            <a:off x="4953000" y="3515072"/>
            <a:ext cx="373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482106" y="5954713"/>
            <a:ext cx="793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Fig. 1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6514554" y="5939433"/>
            <a:ext cx="793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Fig. 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3826"/>
            <a:ext cx="9001156" cy="3147262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Q.1) Write short notes on Clipping circuits.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Q.2) Draw the double ended diode clipper circuit. 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Q.3)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For the given input waveform to the given circuit, what is the minimum value of the output waveform?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2DC3-CA33-4ED5-906E-986865077DF4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pic>
        <p:nvPicPr>
          <p:cNvPr id="224258" name="Picture 2" descr="C:\Users\dell\Desktop\Module-4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501008"/>
            <a:ext cx="7632848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C8B8-6945-45F2-9DF3-1BE9341D258C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79512" y="1196752"/>
            <a:ext cx="87630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63550" indent="-463550" algn="just"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Clipper or Limiter circuit is used to cut off or eliminate an unwanted section of a waveform.</a:t>
            </a:r>
          </a:p>
          <a:p>
            <a:pPr marL="463550" indent="-463550" algn="just">
              <a:buFont typeface="Wingdings" pitchFamily="2" charset="2"/>
              <a:buChar char="Ø"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63550" indent="-463550" algn="just"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There are two types of clipper circuits: </a:t>
            </a:r>
          </a:p>
          <a:p>
            <a:pPr algn="just">
              <a:buClr>
                <a:srgbClr val="0000CC"/>
              </a:buClr>
              <a:buFont typeface="Arial" charset="0"/>
              <a:buChar char="•"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Clr>
                <a:srgbClr val="0000CC"/>
              </a:buClr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  1.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Series Clipper                                       </a:t>
            </a:r>
          </a:p>
          <a:p>
            <a:pPr marL="457200" indent="-457200" algn="just">
              <a:buClr>
                <a:srgbClr val="0000CC"/>
              </a:buClr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  2.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Shunt or Parallel Clipper </a:t>
            </a:r>
          </a:p>
          <a:p>
            <a:pPr marL="457200" indent="-457200" algn="just">
              <a:buClr>
                <a:srgbClr val="0000CC"/>
              </a:buClr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Series clipper diode is connected in series with load.</a:t>
            </a:r>
          </a:p>
          <a:p>
            <a:pPr marL="457200" indent="-457200" algn="just">
              <a:buFont typeface="Wingdings" pitchFamily="2" charset="2"/>
              <a:buChar char="Ø"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Shunt or parallel clipper diode is connected in series with load.</a:t>
            </a:r>
          </a:p>
          <a:p>
            <a:pPr marL="457200" indent="-457200" algn="just">
              <a:buFont typeface="Wingdings" pitchFamily="2" charset="2"/>
              <a:buChar char="Ø"/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the diode is biased then clipper circuits are known as biased clipper otherwise it is known as unbiased clipper circuits.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752600"/>
          <a:ext cx="86868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1219200"/>
                <a:gridCol w="1524000"/>
                <a:gridCol w="1447800"/>
              </a:tblGrid>
              <a:tr h="10522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1157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Zener Diode Breakdown Mechanism (Zener and Avalanche) / </a:t>
                      </a:r>
                      <a:r>
                        <a:rPr lang="en-US" sz="2000" b="1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Zener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diode as Shunt Regulator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5-10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3119BC-C3BB-44C6-8B81-6B2DD65F2DBA}" type="slidenum">
              <a:rPr lang="en-US" altLang="zh-TW"/>
              <a:pPr>
                <a:defRPr/>
              </a:pPr>
              <a:t>78</a:t>
            </a:fld>
            <a:endParaRPr lang="en-US" altLang="zh-TW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6AD8291-5B61-46F8-8945-A448A66AF71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Diode and Breakdown Mechanism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B9A6F-B863-4E0C-BF54-6D702B806B76}" type="slidenum">
              <a:rPr lang="en-US" altLang="zh-TW"/>
              <a:pPr>
                <a:defRPr/>
              </a:pPr>
              <a:t>79</a:t>
            </a:fld>
            <a:endParaRPr lang="en-US" altLang="zh-TW" dirty="0"/>
          </a:p>
        </p:txBody>
      </p:sp>
      <p:pic>
        <p:nvPicPr>
          <p:cNvPr id="117764" name="Picture 4" descr="10f0001"/>
          <p:cNvPicPr>
            <a:picLocks noChangeAspect="1" noChangeArrowheads="1"/>
          </p:cNvPicPr>
          <p:nvPr/>
        </p:nvPicPr>
        <p:blipFill>
          <a:blip r:embed="rId3" cstate="print"/>
          <a:srcRect l="46964" b="46964"/>
          <a:stretch>
            <a:fillRect/>
          </a:stretch>
        </p:blipFill>
        <p:spPr bwMode="auto">
          <a:xfrm>
            <a:off x="4724400" y="2503512"/>
            <a:ext cx="3657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724400" y="6011441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Fig. (b) Characteristics of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Diode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62000" y="6011441"/>
            <a:ext cx="3260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Fig. (a) Symbol of Zener Diode</a:t>
            </a:r>
            <a:endParaRPr lang="en-US"/>
          </a:p>
        </p:txBody>
      </p:sp>
      <p:pic>
        <p:nvPicPr>
          <p:cNvPr id="8398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315"/>
            <a:ext cx="91440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4063" y="2854796"/>
            <a:ext cx="2409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998737"/>
            <a:ext cx="9144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4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2648719"/>
            <a:ext cx="914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338936" y="4518248"/>
            <a:ext cx="457200" cy="1143000"/>
          </a:xfrm>
          <a:prstGeom prst="ellipse">
            <a:avLst/>
          </a:prstGeom>
          <a:noFill/>
          <a:ln w="28575">
            <a:solidFill>
              <a:srgbClr val="5F0D1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093E4067-05CB-4120-BB3C-C064223659D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noProof="0" dirty="0" smtClean="0">
                <a:latin typeface="Times New Roman" pitchFamily="18" charset="0"/>
                <a:cs typeface="Times New Roman" pitchFamily="18" charset="0"/>
              </a:rPr>
              <a:t>Breakdown Mechanism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A369-3FAE-4EF7-9F56-13E83166CCA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/>
        </p:nvGraphicFramePr>
        <p:xfrm>
          <a:off x="228600" y="1752600"/>
          <a:ext cx="8686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1371600"/>
                <a:gridCol w="1524000"/>
                <a:gridCol w="1524000"/>
              </a:tblGrid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1066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Semiconductor Materials, Depletion Layer, Barrier Potential</a:t>
                      </a:r>
                      <a:endParaRPr lang="en-US" sz="1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</a:t>
                      </a:r>
                      <a:endParaRPr lang="en-US" sz="20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107504" y="116632"/>
            <a:ext cx="8001000" cy="487362"/>
          </a:xfrm>
          <a:prstGeom prst="rect">
            <a:avLst/>
          </a:prstGeom>
        </p:spPr>
        <p:txBody>
          <a:bodyPr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Introduction to </a:t>
            </a:r>
            <a:r>
              <a:rPr lang="en-US" altLang="zh-TW" sz="36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Semiconductors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新細明體" pitchFamily="18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68152"/>
            <a:ext cx="8839200" cy="1828800"/>
          </a:xfrm>
        </p:spPr>
        <p:txBody>
          <a:bodyPr rtlCol="0">
            <a:normAutofit fontScale="92500" lnSpcReduction="10000"/>
          </a:bodyPr>
          <a:lstStyle/>
          <a:p>
            <a:pPr algn="just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000" b="1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-Diode Voltage-Regulator Circuits (2009-10, 2015-16)</a:t>
            </a:r>
          </a:p>
          <a:p>
            <a:pPr algn="just" eaLnBrk="1" fontAlgn="auto" hangingPunct="1">
              <a:spcAft>
                <a:spcPts val="0"/>
              </a:spcAft>
              <a:buSzPct val="100000"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Zener produces constant output voltage while operating from a variable supply voltage. Such circuits are called voltage regulator.</a:t>
            </a:r>
          </a:p>
          <a:p>
            <a:pPr algn="just" eaLnBrk="1" fontAlgn="auto" hangingPunct="1">
              <a:spcAft>
                <a:spcPts val="0"/>
              </a:spcAft>
              <a:buSzPct val="100000"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Zener diode has a breakdown voltage equal to the desired output voltage.</a:t>
            </a:r>
          </a:p>
          <a:p>
            <a:pPr algn="just" eaLnBrk="1" fontAlgn="auto" hangingPunct="1">
              <a:spcAft>
                <a:spcPts val="0"/>
              </a:spcAft>
              <a:buSzPct val="100000"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resistor limits the diode current to a safe value so that Zener diode does not overheat.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2346FF-32B0-4D0C-9460-09FA385DC157}" type="slidenum">
              <a:rPr lang="en-US" altLang="zh-TW"/>
              <a:pPr>
                <a:defRPr/>
              </a:pPr>
              <a:t>80</a:t>
            </a:fld>
            <a:endParaRPr lang="en-US" altLang="zh-TW"/>
          </a:p>
        </p:txBody>
      </p:sp>
      <p:pic>
        <p:nvPicPr>
          <p:cNvPr id="119816" name="Picture 8" descr="10f0001"/>
          <p:cNvPicPr>
            <a:picLocks noChangeAspect="1" noChangeArrowheads="1"/>
          </p:cNvPicPr>
          <p:nvPr/>
        </p:nvPicPr>
        <p:blipFill>
          <a:blip r:embed="rId3" cstate="print"/>
          <a:srcRect l="46964" r="15193" b="46964"/>
          <a:stretch>
            <a:fillRect/>
          </a:stretch>
        </p:blipFill>
        <p:spPr bwMode="auto">
          <a:xfrm>
            <a:off x="5562600" y="2775743"/>
            <a:ext cx="34290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7" name="Line 9"/>
          <p:cNvSpPr>
            <a:spLocks noChangeShapeType="1"/>
          </p:cNvSpPr>
          <p:nvPr/>
        </p:nvSpPr>
        <p:spPr bwMode="auto">
          <a:xfrm flipH="1">
            <a:off x="6629400" y="3429000"/>
            <a:ext cx="0" cy="609600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257800" y="5638800"/>
            <a:ext cx="3886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Fig. (b) Characteristics of  Zener Diode</a:t>
            </a: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81000" y="5638800"/>
            <a:ext cx="464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Fig. (a) Zener Diode Voltage- Regulator Circuits</a:t>
            </a:r>
            <a:endParaRPr lang="en-US"/>
          </a:p>
        </p:txBody>
      </p:sp>
      <p:pic>
        <p:nvPicPr>
          <p:cNvPr id="90124" name="Picture 12" descr="C:\Users\DHANANJAY\Pictures\Untitl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8" y="3057178"/>
            <a:ext cx="4710112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28B4EE64-5E66-41DE-BF3C-78641ABB8F1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Diodes – </a:t>
            </a:r>
            <a:r>
              <a:rPr lang="en-US" altLang="zh-TW" sz="2800" b="1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-Diode Voltage-Regulator Circuits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/>
      <p:bldP spid="119817" grpId="0" animBg="1"/>
      <p:bldP spid="14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B440A1-89AE-4F7F-A962-22478DDF76B5}" type="slidenum">
              <a:rPr lang="en-US" altLang="zh-TW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9012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0"/>
            <a:ext cx="914400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48000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7831FD54-6488-4F07-8DF5-89A1922413B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47667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1447800" cy="476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991CFF-4CAC-4C06-B41D-84401AEB7BA6}" type="slidenum">
              <a:rPr lang="en-US" altLang="zh-TW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9114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" y="692696"/>
            <a:ext cx="913447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7851B71D-1EBF-4368-BC1F-83D20A86FBA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0"/>
            <a:ext cx="7772400" cy="5209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1447800" cy="620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DA146-375A-43D6-9287-67B91A371E27}" type="slidenum">
              <a:rPr lang="en-US" altLang="zh-TW"/>
              <a:pPr>
                <a:defRPr/>
              </a:pPr>
              <a:t>83</a:t>
            </a:fld>
            <a:endParaRPr lang="en-US" altLang="zh-TW"/>
          </a:p>
        </p:txBody>
      </p:sp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712"/>
            <a:ext cx="9115425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5024"/>
            <a:ext cx="9144000" cy="276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C06DC88E-4735-4A6F-AC0A-1B55121B3F5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83E357-C498-40D5-A199-2A798D1E868F}" type="slidenum">
              <a:rPr lang="en-US" altLang="zh-TW"/>
              <a:pPr>
                <a:defRPr/>
              </a:pPr>
              <a:t>84</a:t>
            </a:fld>
            <a:endParaRPr lang="en-US" altLang="zh-TW"/>
          </a:p>
        </p:txBody>
      </p:sp>
      <p:pic>
        <p:nvPicPr>
          <p:cNvPr id="9318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86408"/>
            <a:ext cx="838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5229200"/>
            <a:ext cx="8303840" cy="10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A64A0F76-C090-4B36-AB72-850800EA935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D3DFC1-A741-4DD5-B8B2-5A37284D7B30}" type="slidenum">
              <a:rPr lang="en-US" altLang="zh-TW"/>
              <a:pPr>
                <a:defRPr/>
              </a:pPr>
              <a:t>85</a:t>
            </a:fld>
            <a:endParaRPr lang="en-US" altLang="zh-TW"/>
          </a:p>
        </p:txBody>
      </p:sp>
      <p:pic>
        <p:nvPicPr>
          <p:cNvPr id="9422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05483"/>
            <a:ext cx="91440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2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422648"/>
            <a:ext cx="56483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2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789040"/>
            <a:ext cx="9144000" cy="254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99F8A9EE-86B4-4648-82A3-3EAD9D0450B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Examples from Text Book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01356"/>
            <a:ext cx="8229600" cy="38039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diode is the back bone of ………… circuit.</a:t>
            </a:r>
          </a:p>
          <a:p>
            <a:pPr algn="just">
              <a:buNone/>
            </a:pPr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(Voltage Regulator)</a:t>
            </a:r>
          </a:p>
          <a:p>
            <a:pPr algn="just">
              <a:buFont typeface="Wingdings" pitchFamily="2" charset="2"/>
              <a:buChar char="Ø"/>
            </a:pPr>
            <a:endParaRPr lang="en-US" sz="18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In the “</a:t>
            </a:r>
            <a:r>
              <a:rPr lang="en-US" sz="2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region” the </a:t>
            </a:r>
            <a:r>
              <a:rPr lang="en-US" sz="20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current ……….</a:t>
            </a:r>
          </a:p>
          <a:p>
            <a:pPr algn="just">
              <a:buNone/>
            </a:pPr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(Vary)</a:t>
            </a:r>
          </a:p>
          <a:p>
            <a:pPr algn="just">
              <a:buFont typeface="Wingdings" pitchFamily="2" charset="2"/>
              <a:buChar char="Ø"/>
            </a:pPr>
            <a:endParaRPr lang="en-US" sz="1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type of breakdown of V</a:t>
            </a:r>
            <a:r>
              <a:rPr lang="en-US" sz="20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Z</a:t>
            </a:r>
            <a:r>
              <a:rPr lang="en-US" sz="2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less than 5V is……….. </a:t>
            </a:r>
          </a:p>
          <a:p>
            <a:pPr algn="just">
              <a:buNone/>
            </a:pPr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</a:t>
            </a:r>
            <a:r>
              <a:rPr lang="en-US" sz="1600" b="1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Zener</a:t>
            </a:r>
            <a:r>
              <a:rPr lang="en-US" sz="1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breakdown)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ea typeface="新細明體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520D-9DAE-4972-B11F-E34E24D6105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Daily Quiz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785794"/>
            <a:ext cx="4495800" cy="1303299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28800"/>
            <a:ext cx="8229600" cy="4464496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Long Answer type Questions:</a:t>
            </a:r>
          </a:p>
          <a:p>
            <a:pPr algn="just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the Breakdown Mechanism in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 and </a:t>
            </a: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Q.2) Explain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 works as Voltage regulator?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E8B43-EB4A-4C46-ADD7-E3BCD3930B68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Weekly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99"/>
            <a:ext cx="2133600" cy="365125"/>
          </a:xfrm>
        </p:spPr>
        <p:txBody>
          <a:bodyPr/>
          <a:lstStyle/>
          <a:p>
            <a:fld id="{0C0D9582-3532-4D07-9FA6-3EC9557DFEA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baseline="0" dirty="0" err="1" smtClean="0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8836671"/>
              </p:ext>
            </p:extLst>
          </p:nvPr>
        </p:nvGraphicFramePr>
        <p:xfrm>
          <a:off x="179512" y="918270"/>
          <a:ext cx="8748464" cy="5247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1654">
                  <a:extLst>
                    <a:ext uri="{9D8B030D-6E8A-4147-A177-3AD203B41FA5}">
                      <a16:colId xmlns="" xmlns:a16="http://schemas.microsoft.com/office/drawing/2014/main" val="2165091157"/>
                    </a:ext>
                  </a:extLst>
                </a:gridCol>
                <a:gridCol w="4276810">
                  <a:extLst>
                    <a:ext uri="{9D8B030D-6E8A-4147-A177-3AD203B41FA5}">
                      <a16:colId xmlns="" xmlns:a16="http://schemas.microsoft.com/office/drawing/2014/main" val="3046660420"/>
                    </a:ext>
                  </a:extLst>
                </a:gridCol>
              </a:tblGrid>
              <a:tr h="1955194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</a:t>
                      </a:r>
                      <a:r>
                        <a:rPr lang="en-IN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diode is designed to specifically work in which region without getting damaged?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Active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region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Breakdown region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Forward bias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Reverse bias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When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the reverse voltage across the </a:t>
                      </a:r>
                      <a:r>
                        <a:rPr lang="en-IN" sz="1800" b="1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diode is increased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value of saturation current increases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 effect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value of cut-off potential increases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value of cut-off potential decreases</a:t>
                      </a: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endParaRPr lang="en-IN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2289983"/>
                  </a:ext>
                </a:extLst>
              </a:tr>
              <a:tr h="16332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What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is the level of doping in </a:t>
                      </a:r>
                      <a:r>
                        <a:rPr lang="en-IN" sz="18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diode?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Lightly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doped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Heavily doped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Moderately doped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doping</a:t>
                      </a:r>
                      <a:endParaRPr lang="en-IN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depletion region of the </a:t>
                      </a:r>
                      <a:r>
                        <a:rPr lang="en-IN" sz="1800" b="1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diode is ……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Thick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Normal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Very</a:t>
                      </a: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Thin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Very Thick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3232495"/>
                  </a:ext>
                </a:extLst>
              </a:tr>
              <a:tr h="159609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</a:t>
                      </a:r>
                      <a:r>
                        <a:rPr lang="en-IN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diode is  mostly used as …… 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Half Wave Rectifier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IN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Full Wave Rectifier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Voltage Regulator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UcPeriod"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endParaRPr 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normal junctions, the breakdown is same as </a:t>
                      </a:r>
                      <a:r>
                        <a:rPr lang="en-IN" sz="1800" b="1" kern="12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Zener</a:t>
                      </a:r>
                      <a:r>
                        <a:rPr lang="en-IN" sz="1800" b="1" kern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breakdown?</a:t>
                      </a:r>
                      <a:endParaRPr lang="en-US" sz="18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True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False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29396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857364"/>
            <a:ext cx="8229600" cy="4143404"/>
          </a:xfrm>
        </p:spPr>
        <p:txBody>
          <a:bodyPr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the symbol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diode.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(2009-10)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Explain breakdown mechanisms.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(2009-10, 2013-14, 2015-16)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Compare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Avalanche breakdowns.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(2006-07)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Compare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p-n junction diodes.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(2010-11)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works as a voltage regulator or shunt regulator.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(2015-16)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DCDB-CD04-41E1-BA75-E090F5ACB6B2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Questions from Previous Papers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=""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785794"/>
            <a:ext cx="5029200" cy="1104711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93F9-D3D2-4A8F-BCB9-467B75AA756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5984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331640" y="44624"/>
            <a:ext cx="7772400" cy="609600"/>
          </a:xfrm>
          <a:prstGeom prst="rect">
            <a:avLst/>
          </a:prstGeom>
        </p:spPr>
        <p:txBody>
          <a:bodyPr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Introduction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1520" y="882824"/>
            <a:ext cx="8712968" cy="5105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Q: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	What is Electronics Engineering?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Ans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technology associated with low voltage, current and     	semiconductor solid state integrated circuits, usually for       	transmission or processing of analog or digital data.</a:t>
            </a:r>
          </a:p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OR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   		It is a field of science  and engineering, which deals with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electronic devices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and their utilization.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Q: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	What is Electronic Device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?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Ans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:  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device in which conduction takes place by the movement 	of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electrons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through a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vacuum, gas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or a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semiconductor.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71546"/>
            <a:ext cx="8786874" cy="5357850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Q.1) Explain input output characteristic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diode. How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diode is p-n junction diode?</a:t>
            </a: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Q.2) Explain working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diode as shunt regulator.</a:t>
            </a:r>
          </a:p>
          <a:p>
            <a:pPr algn="just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41F6-70DF-48EE-B708-9E6662480E7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491D-3F1B-41D8-8903-A579A94D8806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Recap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5002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28600" y="476672"/>
            <a:ext cx="8763000" cy="616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There are two types of breakdown:</a:t>
            </a:r>
          </a:p>
          <a:p>
            <a:pPr algn="just">
              <a:lnSpc>
                <a:spcPct val="150000"/>
              </a:lnSpc>
              <a:buClr>
                <a:srgbClr val="0000CC"/>
              </a:buClr>
              <a:buSzPct val="100000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Breakdown </a:t>
            </a:r>
          </a:p>
          <a:p>
            <a:pPr algn="just">
              <a:lnSpc>
                <a:spcPct val="150000"/>
              </a:lnSpc>
              <a:buClr>
                <a:srgbClr val="0000CC"/>
              </a:buClr>
              <a:buSzPct val="100000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2. 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Avalanche Breakdown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diode is designed for operation in the reverse-breakdown region.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The breakdown voltage is controlled by the doping level.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Breakdown voltage range is 1.8 V to 200 V.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occurs when doping is high.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Avalanche occurs when doping is low.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occurs at lower voltage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(&lt; 6V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 (due high intensity of electric field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V/m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Avalanche occurs at higher voltage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(&gt;6V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 (due to avalanche multiplication).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current increases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sharply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In  Avalanche current increases 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gradually.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21096" y="1752600"/>
          <a:ext cx="89154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991"/>
                <a:gridCol w="1238377"/>
                <a:gridCol w="1642311"/>
                <a:gridCol w="17987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Light Emitting Diode (LED), O-LED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Liquid - Crystal Displays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(LCD)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5-10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43593-2DDA-4F3F-8630-836FF1F73C6F}" type="slidenum">
              <a:rPr lang="en-US" altLang="zh-TW"/>
              <a:pPr>
                <a:defRPr/>
              </a:pPr>
              <a:t>92</a:t>
            </a:fld>
            <a:endParaRPr lang="en-US" altLang="zh-TW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3424FE74-8619-4698-800F-015625E81B2B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Introduction to Display Devices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34200" y="6492875"/>
            <a:ext cx="2133600" cy="365125"/>
          </a:xfrm>
        </p:spPr>
        <p:txBody>
          <a:bodyPr/>
          <a:lstStyle/>
          <a:p>
            <a:pPr>
              <a:defRPr/>
            </a:pPr>
            <a:fld id="{D190887A-FEB6-4606-895E-93642954C8DE}" type="slidenum">
              <a:rPr lang="en-US" altLang="zh-TW"/>
              <a:pPr>
                <a:defRPr/>
              </a:pPr>
              <a:t>93</a:t>
            </a:fld>
            <a:endParaRPr lang="en-US" altLang="zh-TW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563" name="Line 11"/>
          <p:cNvSpPr>
            <a:spLocks noChangeShapeType="1"/>
          </p:cNvSpPr>
          <p:nvPr/>
        </p:nvSpPr>
        <p:spPr bwMode="auto">
          <a:xfrm>
            <a:off x="5943600" y="4077072"/>
            <a:ext cx="609600" cy="0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29032" name="Rectangle 12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654152" y="3933056"/>
            <a:ext cx="228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TW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LED Symbol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8615" name="Rectangle 12"/>
          <p:cNvSpPr>
            <a:spLocks noChangeArrowheads="1"/>
          </p:cNvSpPr>
          <p:nvPr/>
        </p:nvSpPr>
        <p:spPr bwMode="auto">
          <a:xfrm>
            <a:off x="228600" y="1196752"/>
            <a:ext cx="86106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7338" indent="-287338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LED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emits light when it is forward biased, which can be in the infrared or   visible spectrum. </a:t>
            </a:r>
          </a:p>
          <a:p>
            <a:pPr marL="287338" indent="-287338" algn="just">
              <a:spcBef>
                <a:spcPts val="600"/>
              </a:spcBef>
              <a:buClr>
                <a:srgbClr val="0000CC"/>
              </a:buClr>
              <a:buFont typeface="Arial" charset="0"/>
              <a:buChar char="•"/>
              <a:defRPr/>
            </a:pPr>
            <a:endParaRPr lang="en-US" altLang="en-US" sz="9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  <a:defRPr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The forward bias voltage is usually in the range of 2 V to 3 V.</a:t>
            </a:r>
          </a:p>
        </p:txBody>
      </p:sp>
      <p:pic>
        <p:nvPicPr>
          <p:cNvPr id="21" name="Picture 8" descr="fg01_050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3140968"/>
            <a:ext cx="2209800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5796" name="Picture 20" descr="C:\Users\DHANANJAY\Downloads\LED-Work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50" y="2636912"/>
            <a:ext cx="4210050" cy="30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448251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/>
          <a:p>
            <a:fld id="{8881C3D4-C846-40EE-AFA1-058872FC071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Light Emitting Diode (LED)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8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3" grpId="0" animBg="1"/>
      <p:bldP spid="18" grpId="0" build="p"/>
      <p:bldP spid="68615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63000" cy="358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06"/>
                <a:gridCol w="3326694"/>
                <a:gridCol w="2190750"/>
                <a:gridCol w="2190750"/>
              </a:tblGrid>
              <a:tr h="10431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No.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Gallium Arsenide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GaAs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Infrared (invisible)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Gallium Phosphide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GaP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Red or Green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Gallium Arsenide Phosphide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GaAsP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Times New Roman" pitchFamily="18" charset="0"/>
                          <a:cs typeface="Times New Roman" pitchFamily="18" charset="0"/>
                        </a:rPr>
                        <a:t>Red or Yellow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67CA3-EE01-4C62-8D1C-D4C225A49A5E}" type="slidenum">
              <a:rPr lang="en-US" altLang="zh-TW"/>
              <a:pPr>
                <a:defRPr/>
              </a:pPr>
              <a:t>94</a:t>
            </a:fld>
            <a:endParaRPr lang="en-US" altLang="zh-TW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56C1CA3C-7088-49B3-A9C3-525B02C6053B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-2738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Materials  of LED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40768"/>
            <a:ext cx="8763000" cy="3921125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Advantages: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9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Small in size.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	Fast operating devices. (ON/OFF time is &lt; 1 </a:t>
            </a:r>
            <a:r>
              <a:rPr lang="el-GR" sz="2200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s)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Light in weight.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Long life.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Cheap and readily available.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Disadvantages: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LED characteristics are affected by temperature.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Luminous efficiency of LEDs is low which is about 1.5 lumen/watt.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Need large power for the operation compared to normal p-n junction diode.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A922E7-DB44-48FB-A08B-00FC7E3B8EF5}" type="slidenum">
              <a:rPr lang="en-US" altLang="zh-TW"/>
              <a:pPr>
                <a:defRPr/>
              </a:pPr>
              <a:t>95</a:t>
            </a:fld>
            <a:endParaRPr lang="en-US" altLang="zh-TW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/>
          <a:p>
            <a:fld id="{9D605F12-BA0B-4A4A-833B-04F69E00AF8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1600" y="-2738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Advantages &amp; Disadvantages of LED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50B3-3F10-40B9-9517-D5662563313F}" type="slidenum">
              <a:rPr lang="en-US" altLang="zh-TW"/>
              <a:pPr>
                <a:defRPr/>
              </a:pPr>
              <a:t>96</a:t>
            </a:fld>
            <a:endParaRPr lang="en-US" altLang="zh-TW"/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03" name="Rectangle 12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3962400" y="1988840"/>
            <a:ext cx="1828800" cy="411163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122899" name="Picture 19" descr="C:\Users\DHANANJAY\Downloads\7-segment-displa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628800"/>
            <a:ext cx="2743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1484784"/>
            <a:ext cx="3657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Seven Segment Display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81000" y="2348880"/>
            <a:ext cx="449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the optical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devices.</a:t>
            </a:r>
          </a:p>
          <a:p>
            <a:pPr>
              <a:buFont typeface="Wingdings" pitchFamily="2" charset="2"/>
              <a:buChar char="Ø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As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ON-OFF indicator.</a:t>
            </a:r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C9A44833-631F-458C-AFC8-A0B2D165127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Applications of LED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build="p"/>
      <p:bldP spid="1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50B3-3F10-40B9-9517-D5662563313F}" type="slidenum">
              <a:rPr lang="en-US" altLang="zh-TW"/>
              <a:pPr>
                <a:defRPr/>
              </a:pPr>
              <a:t>97</a:t>
            </a:fld>
            <a:endParaRPr lang="en-US" altLang="zh-TW"/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03" name="Rectangle 12"/>
          <p:cNvSpPr>
            <a:spLocks noChangeArrowheads="1"/>
          </p:cNvSpPr>
          <p:nvPr/>
        </p:nvSpPr>
        <p:spPr bwMode="auto">
          <a:xfrm>
            <a:off x="0" y="25241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-396552" y="1124744"/>
            <a:ext cx="3657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Organic-LED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6243"/>
            <a:ext cx="2133600" cy="365125"/>
          </a:xfrm>
        </p:spPr>
        <p:txBody>
          <a:bodyPr/>
          <a:lstStyle/>
          <a:p>
            <a:fld id="{950AA200-62B0-4568-85C2-567EB054625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204864"/>
            <a:ext cx="457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An OLED is any light emitting diode in which organic layers are responsible for light emission.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Main principle behind OLED technology is electroluminescence.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Electroluminescence is a process in which a material emits light in response to electrical field applied across it.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484784"/>
            <a:ext cx="3835326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843808" y="1484784"/>
            <a:ext cx="1828800" cy="411163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Applications of LED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241A-88A4-49DC-B02D-0D66D2D09EBE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9592" y="1052736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556792"/>
            <a:ext cx="705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Flexibility (in display)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Safe for environment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Light weight because of thin display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Less power consumption</a:t>
            </a:r>
          </a:p>
          <a:p>
            <a:pPr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High contrast, brighter and perfect display from all angles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Features of 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1BFB-88E3-48C1-BCC5-5C7865950CE0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124744"/>
            <a:ext cx="424847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589240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052736"/>
            <a:ext cx="4464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Cathode-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cathode injects electrons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into emissive layer.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Emissive layer-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layer is made of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polyfluorene that transport electrons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from the cathode. This is where light is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made.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Conducting layer-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layer is made of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polyaniline that transport "holes" from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anode.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Anode-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It is kept transparent.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Usually made up of Indium tin oxide (ITO)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that removes electrons.</a:t>
            </a: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Substrate-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substrate supports the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OLED.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76243"/>
            <a:ext cx="5214958" cy="365125"/>
          </a:xfrm>
        </p:spPr>
        <p:txBody>
          <a:bodyPr/>
          <a:lstStyle/>
          <a:p>
            <a:r>
              <a:rPr lang="en-US" smtClean="0"/>
              <a:t>AKTripathi             BEEE  Basic Electrical and Electronics  Engg.               Unit No.4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 smtClean="0">
                <a:latin typeface="Times New Roman" pitchFamily="18" charset="0"/>
                <a:cs typeface="Times New Roman" pitchFamily="18" charset="0"/>
              </a:rPr>
              <a:t>Structure of O</a:t>
            </a:r>
            <a:r>
              <a:rPr lang="en-US" altLang="zh-TW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6480</Words>
  <Application>Microsoft Office PowerPoint</Application>
  <PresentationFormat>On-screen Show (4:3)</PresentationFormat>
  <Paragraphs>1616</Paragraphs>
  <Slides>116</Slides>
  <Notes>46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8" baseType="lpstr">
      <vt:lpstr>Office Theme</vt:lpstr>
      <vt:lpstr>Equation</vt:lpstr>
      <vt:lpstr>Noida Institute of Engineering and Technology, Greater Noida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Carriers in Semiconductor</vt:lpstr>
      <vt:lpstr>Slide 13</vt:lpstr>
      <vt:lpstr>Semiconductors in extremely pure form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Diodes – Basic Diode Concepts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Diodes – Wave-Shaping Circuits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Manks</dc:creator>
  <cp:lastModifiedBy>admin</cp:lastModifiedBy>
  <cp:revision>479</cp:revision>
  <dcterms:created xsi:type="dcterms:W3CDTF">2006-08-16T00:00:00Z</dcterms:created>
  <dcterms:modified xsi:type="dcterms:W3CDTF">2021-03-02T07:01:15Z</dcterms:modified>
</cp:coreProperties>
</file>